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7556500" cy="10693400"/>
  <p:notesSz cx="6858000" cy="9144000"/>
  <p:embeddedFontLst>
    <p:embeddedFont>
      <p:font typeface="Mali Bold" charset="1" panose="00000800000000000000"/>
      <p:regular r:id="rId10"/>
    </p:embeddedFont>
    <p:embeddedFont>
      <p:font typeface="Scripter" charset="1" panose="00000000000000000000"/>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1A4CD"/>
        </a:solidFill>
      </p:bgPr>
    </p:bg>
    <p:spTree>
      <p:nvGrpSpPr>
        <p:cNvPr id="1" name=""/>
        <p:cNvGrpSpPr/>
        <p:nvPr/>
      </p:nvGrpSpPr>
      <p:grpSpPr>
        <a:xfrm>
          <a:off x="0" y="0"/>
          <a:ext cx="0" cy="0"/>
          <a:chOff x="0" y="0"/>
          <a:chExt cx="0" cy="0"/>
        </a:xfrm>
      </p:grpSpPr>
      <p:grpSp>
        <p:nvGrpSpPr>
          <p:cNvPr name="Group 2" id="2"/>
          <p:cNvGrpSpPr/>
          <p:nvPr/>
        </p:nvGrpSpPr>
        <p:grpSpPr>
          <a:xfrm rot="0">
            <a:off x="743908" y="-611761"/>
            <a:ext cx="6072184" cy="1837231"/>
            <a:chOff x="0" y="0"/>
            <a:chExt cx="2496203" cy="755264"/>
          </a:xfrm>
        </p:grpSpPr>
        <p:sp>
          <p:nvSpPr>
            <p:cNvPr name="Freeform 3" id="3"/>
            <p:cNvSpPr/>
            <p:nvPr/>
          </p:nvSpPr>
          <p:spPr>
            <a:xfrm flipH="false" flipV="false" rot="0">
              <a:off x="0" y="0"/>
              <a:ext cx="2496203" cy="755264"/>
            </a:xfrm>
            <a:custGeom>
              <a:avLst/>
              <a:gdLst/>
              <a:ahLst/>
              <a:cxnLst/>
              <a:rect r="r" b="b" t="t" l="l"/>
              <a:pathLst>
                <a:path h="755264" w="2496203">
                  <a:moveTo>
                    <a:pt x="21675" y="0"/>
                  </a:moveTo>
                  <a:lnTo>
                    <a:pt x="2474528" y="0"/>
                  </a:lnTo>
                  <a:cubicBezTo>
                    <a:pt x="2480277" y="0"/>
                    <a:pt x="2485790" y="2284"/>
                    <a:pt x="2489854" y="6348"/>
                  </a:cubicBezTo>
                  <a:cubicBezTo>
                    <a:pt x="2493919" y="10413"/>
                    <a:pt x="2496203" y="15926"/>
                    <a:pt x="2496203" y="21675"/>
                  </a:cubicBezTo>
                  <a:lnTo>
                    <a:pt x="2496203" y="733589"/>
                  </a:lnTo>
                  <a:cubicBezTo>
                    <a:pt x="2496203" y="739338"/>
                    <a:pt x="2493919" y="744851"/>
                    <a:pt x="2489854" y="748916"/>
                  </a:cubicBezTo>
                  <a:cubicBezTo>
                    <a:pt x="2485790" y="752980"/>
                    <a:pt x="2480277" y="755264"/>
                    <a:pt x="2474528" y="755264"/>
                  </a:cubicBezTo>
                  <a:lnTo>
                    <a:pt x="21675" y="755264"/>
                  </a:lnTo>
                  <a:cubicBezTo>
                    <a:pt x="15926" y="755264"/>
                    <a:pt x="10413" y="752980"/>
                    <a:pt x="6348" y="748916"/>
                  </a:cubicBezTo>
                  <a:cubicBezTo>
                    <a:pt x="2284" y="744851"/>
                    <a:pt x="0" y="739338"/>
                    <a:pt x="0" y="733589"/>
                  </a:cubicBezTo>
                  <a:lnTo>
                    <a:pt x="0" y="21675"/>
                  </a:lnTo>
                  <a:cubicBezTo>
                    <a:pt x="0" y="15926"/>
                    <a:pt x="2284" y="10413"/>
                    <a:pt x="6348" y="6348"/>
                  </a:cubicBezTo>
                  <a:cubicBezTo>
                    <a:pt x="10413" y="2284"/>
                    <a:pt x="15926" y="0"/>
                    <a:pt x="21675" y="0"/>
                  </a:cubicBezTo>
                  <a:close/>
                </a:path>
              </a:pathLst>
            </a:custGeom>
            <a:solidFill>
              <a:srgbClr val="00577D"/>
            </a:solidFill>
          </p:spPr>
        </p:sp>
        <p:sp>
          <p:nvSpPr>
            <p:cNvPr name="TextBox 4" id="4"/>
            <p:cNvSpPr txBox="true"/>
            <p:nvPr/>
          </p:nvSpPr>
          <p:spPr>
            <a:xfrm>
              <a:off x="0" y="-9525"/>
              <a:ext cx="2496203" cy="764789"/>
            </a:xfrm>
            <a:prstGeom prst="rect">
              <a:avLst/>
            </a:prstGeom>
          </p:spPr>
          <p:txBody>
            <a:bodyPr anchor="ctr" rtlCol="false" tIns="16516" lIns="16516" bIns="16516" rIns="16516"/>
            <a:lstStyle/>
            <a:p>
              <a:pPr algn="ctr">
                <a:lnSpc>
                  <a:spcPts val="864"/>
                </a:lnSpc>
                <a:spcBef>
                  <a:spcPct val="0"/>
                </a:spcBef>
              </a:pPr>
            </a:p>
          </p:txBody>
        </p:sp>
      </p:grpSp>
      <p:grpSp>
        <p:nvGrpSpPr>
          <p:cNvPr name="Group 5" id="5"/>
          <p:cNvGrpSpPr/>
          <p:nvPr/>
        </p:nvGrpSpPr>
        <p:grpSpPr>
          <a:xfrm rot="0">
            <a:off x="680267" y="2208738"/>
            <a:ext cx="6199465" cy="5666794"/>
            <a:chOff x="0" y="0"/>
            <a:chExt cx="2221748" cy="2030851"/>
          </a:xfrm>
        </p:grpSpPr>
        <p:sp>
          <p:nvSpPr>
            <p:cNvPr name="Freeform 6" id="6"/>
            <p:cNvSpPr/>
            <p:nvPr/>
          </p:nvSpPr>
          <p:spPr>
            <a:xfrm flipH="false" flipV="false" rot="0">
              <a:off x="0" y="0"/>
              <a:ext cx="2221748" cy="2030851"/>
            </a:xfrm>
            <a:custGeom>
              <a:avLst/>
              <a:gdLst/>
              <a:ahLst/>
              <a:cxnLst/>
              <a:rect r="r" b="b" t="t" l="l"/>
              <a:pathLst>
                <a:path h="2030851" w="2221748">
                  <a:moveTo>
                    <a:pt x="13737" y="0"/>
                  </a:moveTo>
                  <a:lnTo>
                    <a:pt x="2208012" y="0"/>
                  </a:lnTo>
                  <a:cubicBezTo>
                    <a:pt x="2211655" y="0"/>
                    <a:pt x="2215149" y="1447"/>
                    <a:pt x="2217725" y="4023"/>
                  </a:cubicBezTo>
                  <a:cubicBezTo>
                    <a:pt x="2220301" y="6600"/>
                    <a:pt x="2221748" y="10094"/>
                    <a:pt x="2221748" y="13737"/>
                  </a:cubicBezTo>
                  <a:lnTo>
                    <a:pt x="2221748" y="2017114"/>
                  </a:lnTo>
                  <a:cubicBezTo>
                    <a:pt x="2221748" y="2020757"/>
                    <a:pt x="2220301" y="2024251"/>
                    <a:pt x="2217725" y="2026827"/>
                  </a:cubicBezTo>
                  <a:cubicBezTo>
                    <a:pt x="2215149" y="2029404"/>
                    <a:pt x="2211655" y="2030851"/>
                    <a:pt x="2208012" y="2030851"/>
                  </a:cubicBezTo>
                  <a:lnTo>
                    <a:pt x="13737" y="2030851"/>
                  </a:lnTo>
                  <a:cubicBezTo>
                    <a:pt x="10094" y="2030851"/>
                    <a:pt x="6600" y="2029404"/>
                    <a:pt x="4023" y="2026827"/>
                  </a:cubicBezTo>
                  <a:cubicBezTo>
                    <a:pt x="1447" y="2024251"/>
                    <a:pt x="0" y="2020757"/>
                    <a:pt x="0" y="2017114"/>
                  </a:cubicBezTo>
                  <a:lnTo>
                    <a:pt x="0" y="13737"/>
                  </a:lnTo>
                  <a:cubicBezTo>
                    <a:pt x="0" y="10094"/>
                    <a:pt x="1447" y="6600"/>
                    <a:pt x="4023" y="4023"/>
                  </a:cubicBezTo>
                  <a:cubicBezTo>
                    <a:pt x="6600" y="1447"/>
                    <a:pt x="10094" y="0"/>
                    <a:pt x="13737" y="0"/>
                  </a:cubicBezTo>
                  <a:close/>
                </a:path>
              </a:pathLst>
            </a:custGeom>
            <a:solidFill>
              <a:srgbClr val="FFFCEF"/>
            </a:solidFill>
          </p:spPr>
        </p:sp>
        <p:sp>
          <p:nvSpPr>
            <p:cNvPr name="TextBox 7" id="7"/>
            <p:cNvSpPr txBox="true"/>
            <p:nvPr/>
          </p:nvSpPr>
          <p:spPr>
            <a:xfrm>
              <a:off x="0" y="-57150"/>
              <a:ext cx="2221748" cy="2088001"/>
            </a:xfrm>
            <a:prstGeom prst="rect">
              <a:avLst/>
            </a:prstGeom>
          </p:spPr>
          <p:txBody>
            <a:bodyPr anchor="ctr" rtlCol="false" tIns="50800" lIns="50800" bIns="50800" rIns="50800"/>
            <a:lstStyle/>
            <a:p>
              <a:pPr algn="ctr">
                <a:lnSpc>
                  <a:spcPts val="2382"/>
                </a:lnSpc>
              </a:pPr>
            </a:p>
          </p:txBody>
        </p:sp>
      </p:grpSp>
      <p:grpSp>
        <p:nvGrpSpPr>
          <p:cNvPr name="Group 8" id="8"/>
          <p:cNvGrpSpPr/>
          <p:nvPr/>
        </p:nvGrpSpPr>
        <p:grpSpPr>
          <a:xfrm rot="0">
            <a:off x="1019657" y="7513072"/>
            <a:ext cx="5520686" cy="1260740"/>
            <a:chOff x="0" y="0"/>
            <a:chExt cx="1978489" cy="451821"/>
          </a:xfrm>
        </p:grpSpPr>
        <p:sp>
          <p:nvSpPr>
            <p:cNvPr name="Freeform 9" id="9"/>
            <p:cNvSpPr/>
            <p:nvPr/>
          </p:nvSpPr>
          <p:spPr>
            <a:xfrm flipH="false" flipV="false" rot="0">
              <a:off x="0" y="0"/>
              <a:ext cx="1978489" cy="451821"/>
            </a:xfrm>
            <a:custGeom>
              <a:avLst/>
              <a:gdLst/>
              <a:ahLst/>
              <a:cxnLst/>
              <a:rect r="r" b="b" t="t" l="l"/>
              <a:pathLst>
                <a:path h="451821" w="1978489">
                  <a:moveTo>
                    <a:pt x="15426" y="0"/>
                  </a:moveTo>
                  <a:lnTo>
                    <a:pt x="1963064" y="0"/>
                  </a:lnTo>
                  <a:cubicBezTo>
                    <a:pt x="1967155" y="0"/>
                    <a:pt x="1971078" y="1625"/>
                    <a:pt x="1973971" y="4518"/>
                  </a:cubicBezTo>
                  <a:cubicBezTo>
                    <a:pt x="1976864" y="7411"/>
                    <a:pt x="1978489" y="11335"/>
                    <a:pt x="1978489" y="15426"/>
                  </a:cubicBezTo>
                  <a:lnTo>
                    <a:pt x="1978489" y="436395"/>
                  </a:lnTo>
                  <a:cubicBezTo>
                    <a:pt x="1978489" y="444914"/>
                    <a:pt x="1971583" y="451821"/>
                    <a:pt x="1963064" y="451821"/>
                  </a:cubicBezTo>
                  <a:lnTo>
                    <a:pt x="15426" y="451821"/>
                  </a:lnTo>
                  <a:cubicBezTo>
                    <a:pt x="11335" y="451821"/>
                    <a:pt x="7411" y="450196"/>
                    <a:pt x="4518" y="447303"/>
                  </a:cubicBezTo>
                  <a:cubicBezTo>
                    <a:pt x="1625" y="444410"/>
                    <a:pt x="0" y="440486"/>
                    <a:pt x="0" y="436395"/>
                  </a:cubicBezTo>
                  <a:lnTo>
                    <a:pt x="0" y="15426"/>
                  </a:lnTo>
                  <a:cubicBezTo>
                    <a:pt x="0" y="11335"/>
                    <a:pt x="1625" y="7411"/>
                    <a:pt x="4518" y="4518"/>
                  </a:cubicBezTo>
                  <a:cubicBezTo>
                    <a:pt x="7411" y="1625"/>
                    <a:pt x="11335" y="0"/>
                    <a:pt x="15426" y="0"/>
                  </a:cubicBezTo>
                  <a:close/>
                </a:path>
              </a:pathLst>
            </a:custGeom>
            <a:solidFill>
              <a:srgbClr val="FFD600"/>
            </a:solidFill>
          </p:spPr>
        </p:sp>
        <p:sp>
          <p:nvSpPr>
            <p:cNvPr name="TextBox 10" id="10"/>
            <p:cNvSpPr txBox="true"/>
            <p:nvPr/>
          </p:nvSpPr>
          <p:spPr>
            <a:xfrm>
              <a:off x="0" y="-57150"/>
              <a:ext cx="1978489" cy="508971"/>
            </a:xfrm>
            <a:prstGeom prst="rect">
              <a:avLst/>
            </a:prstGeom>
          </p:spPr>
          <p:txBody>
            <a:bodyPr anchor="ctr" rtlCol="false" tIns="50800" lIns="50800" bIns="50800" rIns="50800"/>
            <a:lstStyle/>
            <a:p>
              <a:pPr algn="ctr">
                <a:lnSpc>
                  <a:spcPts val="2382"/>
                </a:lnSpc>
              </a:pPr>
            </a:p>
          </p:txBody>
        </p:sp>
      </p:grpSp>
      <p:sp>
        <p:nvSpPr>
          <p:cNvPr name="TextBox 11" id="11"/>
          <p:cNvSpPr txBox="true"/>
          <p:nvPr/>
        </p:nvSpPr>
        <p:spPr>
          <a:xfrm rot="0">
            <a:off x="1274639" y="3031750"/>
            <a:ext cx="5010722" cy="3947922"/>
          </a:xfrm>
          <a:prstGeom prst="rect">
            <a:avLst/>
          </a:prstGeom>
        </p:spPr>
        <p:txBody>
          <a:bodyPr anchor="t" rtlCol="false" tIns="0" lIns="0" bIns="0" rIns="0">
            <a:spAutoFit/>
          </a:bodyPr>
          <a:lstStyle/>
          <a:p>
            <a:pPr algn="l">
              <a:lnSpc>
                <a:spcPts val="2004"/>
              </a:lnSpc>
            </a:pPr>
            <a:r>
              <a:rPr lang="en-US" sz="1200" b="true">
                <a:solidFill>
                  <a:srgbClr val="00577D"/>
                </a:solidFill>
                <a:latin typeface="Mali Bold"/>
                <a:ea typeface="Mali Bold"/>
                <a:cs typeface="Mali Bold"/>
                <a:sym typeface="Mali Bold"/>
              </a:rPr>
              <a:t>En tant que coopérative d’hlm, nous souhaitons construire avec nos coopérateurs une relation d’écoute, d’échange et de respect. Nous souhaitons que nos coopérateurs soient le plus satisfaits possible dans le cadre de leur expérience de locataires, mais aussi dans leur aventure en tant qu’associés de la coopérative.</a:t>
            </a:r>
          </a:p>
          <a:p>
            <a:pPr algn="l">
              <a:lnSpc>
                <a:spcPts val="2004"/>
              </a:lnSpc>
            </a:pPr>
          </a:p>
          <a:p>
            <a:pPr algn="l">
              <a:lnSpc>
                <a:spcPts val="2004"/>
              </a:lnSpc>
            </a:pPr>
            <a:r>
              <a:rPr lang="en-US" sz="1200" b="true">
                <a:solidFill>
                  <a:srgbClr val="00577D"/>
                </a:solidFill>
                <a:latin typeface="Mali Bold"/>
                <a:ea typeface="Mali Bold"/>
                <a:cs typeface="Mali Bold"/>
                <a:sym typeface="Mali Bold"/>
              </a:rPr>
              <a:t>Notre ambition est d’améliorer la participation de nos coopérateurs à nos instances de décision (assemblée générale, conseil d’administration) et de donner plus de place au dialogue afin que chacun puisse apporter sa pierre à l’édifice. </a:t>
            </a:r>
          </a:p>
          <a:p>
            <a:pPr algn="l">
              <a:lnSpc>
                <a:spcPts val="2004"/>
              </a:lnSpc>
            </a:pPr>
          </a:p>
          <a:p>
            <a:pPr algn="l">
              <a:lnSpc>
                <a:spcPts val="2004"/>
              </a:lnSpc>
            </a:pPr>
            <a:r>
              <a:rPr lang="en-US" sz="1200" b="true">
                <a:solidFill>
                  <a:srgbClr val="00577D"/>
                </a:solidFill>
                <a:latin typeface="Mali Bold"/>
                <a:ea typeface="Mali Bold"/>
                <a:cs typeface="Mali Bold"/>
                <a:sym typeface="Mali Bold"/>
              </a:rPr>
              <a:t>Le modèle coopératif repose sur un principe collectif et démocratique, où chacun (salariés, locataires, partenaires publics), a une voix à porter pour permettre à la coopérative d’agir au mieux et de répondre à vos besoins.</a:t>
            </a:r>
          </a:p>
        </p:txBody>
      </p:sp>
      <p:sp>
        <p:nvSpPr>
          <p:cNvPr name="Freeform 12" id="12"/>
          <p:cNvSpPr/>
          <p:nvPr/>
        </p:nvSpPr>
        <p:spPr>
          <a:xfrm flipH="false" flipV="false" rot="0">
            <a:off x="144000" y="9373887"/>
            <a:ext cx="2658621" cy="770255"/>
          </a:xfrm>
          <a:custGeom>
            <a:avLst/>
            <a:gdLst/>
            <a:ahLst/>
            <a:cxnLst/>
            <a:rect r="r" b="b" t="t" l="l"/>
            <a:pathLst>
              <a:path h="770255" w="2658621">
                <a:moveTo>
                  <a:pt x="0" y="0"/>
                </a:moveTo>
                <a:lnTo>
                  <a:pt x="2658621" y="0"/>
                </a:lnTo>
                <a:lnTo>
                  <a:pt x="2658621" y="770255"/>
                </a:lnTo>
                <a:lnTo>
                  <a:pt x="0" y="770255"/>
                </a:lnTo>
                <a:lnTo>
                  <a:pt x="0" y="0"/>
                </a:lnTo>
                <a:close/>
              </a:path>
            </a:pathLst>
          </a:custGeom>
          <a:blipFill>
            <a:blip r:embed="rId2"/>
            <a:stretch>
              <a:fillRect l="0" t="0" r="0" b="0"/>
            </a:stretch>
          </a:blipFill>
        </p:spPr>
      </p:sp>
      <p:sp>
        <p:nvSpPr>
          <p:cNvPr name="Freeform 13" id="13"/>
          <p:cNvSpPr/>
          <p:nvPr/>
        </p:nvSpPr>
        <p:spPr>
          <a:xfrm flipH="false" flipV="false" rot="0">
            <a:off x="2673614" y="9373887"/>
            <a:ext cx="1119692" cy="770255"/>
          </a:xfrm>
          <a:custGeom>
            <a:avLst/>
            <a:gdLst/>
            <a:ahLst/>
            <a:cxnLst/>
            <a:rect r="r" b="b" t="t" l="l"/>
            <a:pathLst>
              <a:path h="770255" w="1119692">
                <a:moveTo>
                  <a:pt x="0" y="0"/>
                </a:moveTo>
                <a:lnTo>
                  <a:pt x="1119692" y="0"/>
                </a:lnTo>
                <a:lnTo>
                  <a:pt x="1119692" y="770255"/>
                </a:lnTo>
                <a:lnTo>
                  <a:pt x="0" y="770255"/>
                </a:lnTo>
                <a:lnTo>
                  <a:pt x="0" y="0"/>
                </a:lnTo>
                <a:close/>
              </a:path>
            </a:pathLst>
          </a:custGeom>
          <a:blipFill>
            <a:blip r:embed="rId3"/>
            <a:stretch>
              <a:fillRect l="0" t="0" r="0" b="0"/>
            </a:stretch>
          </a:blipFill>
        </p:spPr>
      </p:sp>
      <p:sp>
        <p:nvSpPr>
          <p:cNvPr name="TextBox 14" id="14"/>
          <p:cNvSpPr txBox="true"/>
          <p:nvPr/>
        </p:nvSpPr>
        <p:spPr>
          <a:xfrm rot="0">
            <a:off x="1274639" y="7732147"/>
            <a:ext cx="5010722" cy="817245"/>
          </a:xfrm>
          <a:prstGeom prst="rect">
            <a:avLst/>
          </a:prstGeom>
        </p:spPr>
        <p:txBody>
          <a:bodyPr anchor="t" rtlCol="false" tIns="0" lIns="0" bIns="0" rIns="0">
            <a:spAutoFit/>
          </a:bodyPr>
          <a:lstStyle/>
          <a:p>
            <a:pPr algn="l">
              <a:lnSpc>
                <a:spcPts val="2114"/>
              </a:lnSpc>
            </a:pPr>
            <a:r>
              <a:rPr lang="en-US" sz="1499">
                <a:solidFill>
                  <a:srgbClr val="00577D"/>
                </a:solidFill>
                <a:latin typeface="Scripter"/>
                <a:ea typeface="Scripter"/>
                <a:cs typeface="Scripter"/>
                <a:sym typeface="Scripter"/>
              </a:rPr>
              <a:t>Cette charte a pour but de relever ces défis en clarifiant </a:t>
            </a:r>
          </a:p>
          <a:p>
            <a:pPr algn="l" marL="0" indent="0" lvl="0">
              <a:lnSpc>
                <a:spcPts val="2114"/>
              </a:lnSpc>
            </a:pPr>
            <a:r>
              <a:rPr lang="en-US" sz="1499">
                <a:solidFill>
                  <a:srgbClr val="00577D"/>
                </a:solidFill>
                <a:latin typeface="Scripter"/>
                <a:ea typeface="Scripter"/>
                <a:cs typeface="Scripter"/>
                <a:sym typeface="Scripter"/>
              </a:rPr>
              <a:t>le rôle et les possibilités qui s’ouvrent à vous, coopérateurs ou futurs coopérateurs.</a:t>
            </a:r>
          </a:p>
        </p:txBody>
      </p:sp>
      <p:sp>
        <p:nvSpPr>
          <p:cNvPr name="TextBox 15" id="15"/>
          <p:cNvSpPr txBox="true"/>
          <p:nvPr/>
        </p:nvSpPr>
        <p:spPr>
          <a:xfrm rot="0">
            <a:off x="1108707" y="202080"/>
            <a:ext cx="5342586" cy="603181"/>
          </a:xfrm>
          <a:prstGeom prst="rect">
            <a:avLst/>
          </a:prstGeom>
        </p:spPr>
        <p:txBody>
          <a:bodyPr anchor="t" rtlCol="false" tIns="0" lIns="0" bIns="0" rIns="0">
            <a:spAutoFit/>
          </a:bodyPr>
          <a:lstStyle/>
          <a:p>
            <a:pPr algn="ctr">
              <a:lnSpc>
                <a:spcPts val="4651"/>
              </a:lnSpc>
              <a:spcBef>
                <a:spcPct val="0"/>
              </a:spcBef>
            </a:pPr>
            <a:r>
              <a:rPr lang="en-US" sz="3322">
                <a:solidFill>
                  <a:srgbClr val="FFFFFF"/>
                </a:solidFill>
                <a:latin typeface="Scripter"/>
                <a:ea typeface="Scripter"/>
                <a:cs typeface="Scripter"/>
                <a:sym typeface="Scripter"/>
              </a:rPr>
              <a:t>la Charte du coopérateur</a:t>
            </a:r>
          </a:p>
        </p:txBody>
      </p:sp>
      <p:grpSp>
        <p:nvGrpSpPr>
          <p:cNvPr name="Group 16" id="16"/>
          <p:cNvGrpSpPr/>
          <p:nvPr/>
        </p:nvGrpSpPr>
        <p:grpSpPr>
          <a:xfrm rot="-184758">
            <a:off x="1045535" y="1563896"/>
            <a:ext cx="3962239" cy="1069965"/>
            <a:chOff x="0" y="0"/>
            <a:chExt cx="1419977" cy="383451"/>
          </a:xfrm>
        </p:grpSpPr>
        <p:sp>
          <p:nvSpPr>
            <p:cNvPr name="Freeform 17" id="17"/>
            <p:cNvSpPr/>
            <p:nvPr/>
          </p:nvSpPr>
          <p:spPr>
            <a:xfrm flipH="false" flipV="false" rot="0">
              <a:off x="0" y="0"/>
              <a:ext cx="1419977" cy="383451"/>
            </a:xfrm>
            <a:custGeom>
              <a:avLst/>
              <a:gdLst/>
              <a:ahLst/>
              <a:cxnLst/>
              <a:rect r="r" b="b" t="t" l="l"/>
              <a:pathLst>
                <a:path h="383451" w="1419977">
                  <a:moveTo>
                    <a:pt x="21493" y="0"/>
                  </a:moveTo>
                  <a:lnTo>
                    <a:pt x="1398484" y="0"/>
                  </a:lnTo>
                  <a:cubicBezTo>
                    <a:pt x="1404184" y="0"/>
                    <a:pt x="1409651" y="2264"/>
                    <a:pt x="1413682" y="6295"/>
                  </a:cubicBezTo>
                  <a:cubicBezTo>
                    <a:pt x="1417712" y="10326"/>
                    <a:pt x="1419977" y="15793"/>
                    <a:pt x="1419977" y="21493"/>
                  </a:cubicBezTo>
                  <a:lnTo>
                    <a:pt x="1419977" y="361958"/>
                  </a:lnTo>
                  <a:cubicBezTo>
                    <a:pt x="1419977" y="367658"/>
                    <a:pt x="1417712" y="373125"/>
                    <a:pt x="1413682" y="377156"/>
                  </a:cubicBezTo>
                  <a:cubicBezTo>
                    <a:pt x="1409651" y="381187"/>
                    <a:pt x="1404184" y="383451"/>
                    <a:pt x="1398484" y="383451"/>
                  </a:cubicBezTo>
                  <a:lnTo>
                    <a:pt x="21493" y="383451"/>
                  </a:lnTo>
                  <a:cubicBezTo>
                    <a:pt x="9623" y="383451"/>
                    <a:pt x="0" y="373828"/>
                    <a:pt x="0" y="361958"/>
                  </a:cubicBezTo>
                  <a:lnTo>
                    <a:pt x="0" y="21493"/>
                  </a:lnTo>
                  <a:cubicBezTo>
                    <a:pt x="0" y="15793"/>
                    <a:pt x="2264" y="10326"/>
                    <a:pt x="6295" y="6295"/>
                  </a:cubicBezTo>
                  <a:cubicBezTo>
                    <a:pt x="10326" y="2264"/>
                    <a:pt x="15793" y="0"/>
                    <a:pt x="21493" y="0"/>
                  </a:cubicBezTo>
                  <a:close/>
                </a:path>
              </a:pathLst>
            </a:custGeom>
            <a:solidFill>
              <a:srgbClr val="FFD600"/>
            </a:solidFill>
          </p:spPr>
        </p:sp>
        <p:sp>
          <p:nvSpPr>
            <p:cNvPr name="TextBox 18" id="18"/>
            <p:cNvSpPr txBox="true"/>
            <p:nvPr/>
          </p:nvSpPr>
          <p:spPr>
            <a:xfrm>
              <a:off x="0" y="-57150"/>
              <a:ext cx="1419977" cy="440601"/>
            </a:xfrm>
            <a:prstGeom prst="rect">
              <a:avLst/>
            </a:prstGeom>
          </p:spPr>
          <p:txBody>
            <a:bodyPr anchor="ctr" rtlCol="false" tIns="50800" lIns="50800" bIns="50800" rIns="50800"/>
            <a:lstStyle/>
            <a:p>
              <a:pPr algn="ctr">
                <a:lnSpc>
                  <a:spcPts val="2382"/>
                </a:lnSpc>
              </a:pPr>
            </a:p>
          </p:txBody>
        </p:sp>
      </p:grpSp>
      <p:sp>
        <p:nvSpPr>
          <p:cNvPr name="TextBox 19" id="19"/>
          <p:cNvSpPr txBox="true"/>
          <p:nvPr/>
        </p:nvSpPr>
        <p:spPr>
          <a:xfrm rot="-211364">
            <a:off x="1222540" y="1639858"/>
            <a:ext cx="3685834" cy="1054085"/>
          </a:xfrm>
          <a:prstGeom prst="rect">
            <a:avLst/>
          </a:prstGeom>
        </p:spPr>
        <p:txBody>
          <a:bodyPr anchor="t" rtlCol="false" tIns="0" lIns="0" bIns="0" rIns="0">
            <a:spAutoFit/>
          </a:bodyPr>
          <a:lstStyle/>
          <a:p>
            <a:pPr algn="l">
              <a:lnSpc>
                <a:spcPts val="3525"/>
              </a:lnSpc>
            </a:pPr>
            <a:r>
              <a:rPr lang="en-US" sz="2465">
                <a:solidFill>
                  <a:srgbClr val="00577D"/>
                </a:solidFill>
                <a:latin typeface="Scripter"/>
                <a:ea typeface="Scripter"/>
                <a:cs typeface="Scripter"/>
                <a:sym typeface="Scripter"/>
              </a:rPr>
              <a:t>Notre vision</a:t>
            </a:r>
          </a:p>
          <a:p>
            <a:pPr algn="l">
              <a:lnSpc>
                <a:spcPts val="2287"/>
              </a:lnSpc>
            </a:pPr>
            <a:r>
              <a:rPr lang="en-US" sz="1599">
                <a:solidFill>
                  <a:srgbClr val="00577D"/>
                </a:solidFill>
                <a:latin typeface="Scripter"/>
                <a:ea typeface="Scripter"/>
                <a:cs typeface="Scripter"/>
                <a:sym typeface="Scripter"/>
              </a:rPr>
              <a:t>de notre relation avec nos coopérateurs</a:t>
            </a:r>
          </a:p>
          <a:p>
            <a:pPr algn="l" marL="0" indent="0" lvl="0">
              <a:lnSpc>
                <a:spcPts val="2382"/>
              </a:lnSpc>
            </a:pP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1A4CD"/>
        </a:solidFill>
      </p:bgPr>
    </p:bg>
    <p:spTree>
      <p:nvGrpSpPr>
        <p:cNvPr id="1" name=""/>
        <p:cNvGrpSpPr/>
        <p:nvPr/>
      </p:nvGrpSpPr>
      <p:grpSpPr>
        <a:xfrm>
          <a:off x="0" y="0"/>
          <a:ext cx="0" cy="0"/>
          <a:chOff x="0" y="0"/>
          <a:chExt cx="0" cy="0"/>
        </a:xfrm>
      </p:grpSpPr>
      <p:grpSp>
        <p:nvGrpSpPr>
          <p:cNvPr name="Group 2" id="2"/>
          <p:cNvGrpSpPr/>
          <p:nvPr/>
        </p:nvGrpSpPr>
        <p:grpSpPr>
          <a:xfrm rot="0">
            <a:off x="680267" y="1495282"/>
            <a:ext cx="6199465" cy="7683461"/>
            <a:chOff x="0" y="0"/>
            <a:chExt cx="2221748" cy="2753579"/>
          </a:xfrm>
        </p:grpSpPr>
        <p:sp>
          <p:nvSpPr>
            <p:cNvPr name="Freeform 3" id="3"/>
            <p:cNvSpPr/>
            <p:nvPr/>
          </p:nvSpPr>
          <p:spPr>
            <a:xfrm flipH="false" flipV="false" rot="0">
              <a:off x="0" y="0"/>
              <a:ext cx="2221748" cy="2753579"/>
            </a:xfrm>
            <a:custGeom>
              <a:avLst/>
              <a:gdLst/>
              <a:ahLst/>
              <a:cxnLst/>
              <a:rect r="r" b="b" t="t" l="l"/>
              <a:pathLst>
                <a:path h="2753579" w="2221748">
                  <a:moveTo>
                    <a:pt x="13737" y="0"/>
                  </a:moveTo>
                  <a:lnTo>
                    <a:pt x="2208012" y="0"/>
                  </a:lnTo>
                  <a:cubicBezTo>
                    <a:pt x="2211655" y="0"/>
                    <a:pt x="2215149" y="1447"/>
                    <a:pt x="2217725" y="4023"/>
                  </a:cubicBezTo>
                  <a:cubicBezTo>
                    <a:pt x="2220301" y="6600"/>
                    <a:pt x="2221748" y="10094"/>
                    <a:pt x="2221748" y="13737"/>
                  </a:cubicBezTo>
                  <a:lnTo>
                    <a:pt x="2221748" y="2739842"/>
                  </a:lnTo>
                  <a:cubicBezTo>
                    <a:pt x="2221748" y="2743485"/>
                    <a:pt x="2220301" y="2746979"/>
                    <a:pt x="2217725" y="2749556"/>
                  </a:cubicBezTo>
                  <a:cubicBezTo>
                    <a:pt x="2215149" y="2752132"/>
                    <a:pt x="2211655" y="2753579"/>
                    <a:pt x="2208012" y="2753579"/>
                  </a:cubicBezTo>
                  <a:lnTo>
                    <a:pt x="13737" y="2753579"/>
                  </a:lnTo>
                  <a:cubicBezTo>
                    <a:pt x="10094" y="2753579"/>
                    <a:pt x="6600" y="2752132"/>
                    <a:pt x="4023" y="2749556"/>
                  </a:cubicBezTo>
                  <a:cubicBezTo>
                    <a:pt x="1447" y="2746979"/>
                    <a:pt x="0" y="2743485"/>
                    <a:pt x="0" y="2739842"/>
                  </a:cubicBezTo>
                  <a:lnTo>
                    <a:pt x="0" y="13737"/>
                  </a:lnTo>
                  <a:cubicBezTo>
                    <a:pt x="0" y="10094"/>
                    <a:pt x="1447" y="6600"/>
                    <a:pt x="4023" y="4023"/>
                  </a:cubicBezTo>
                  <a:cubicBezTo>
                    <a:pt x="6600" y="1447"/>
                    <a:pt x="10094" y="0"/>
                    <a:pt x="13737" y="0"/>
                  </a:cubicBezTo>
                  <a:close/>
                </a:path>
              </a:pathLst>
            </a:custGeom>
            <a:solidFill>
              <a:srgbClr val="FFFCEF"/>
            </a:solidFill>
          </p:spPr>
        </p:sp>
        <p:sp>
          <p:nvSpPr>
            <p:cNvPr name="TextBox 4" id="4"/>
            <p:cNvSpPr txBox="true"/>
            <p:nvPr/>
          </p:nvSpPr>
          <p:spPr>
            <a:xfrm>
              <a:off x="0" y="-57150"/>
              <a:ext cx="2221748" cy="2810729"/>
            </a:xfrm>
            <a:prstGeom prst="rect">
              <a:avLst/>
            </a:prstGeom>
          </p:spPr>
          <p:txBody>
            <a:bodyPr anchor="ctr" rtlCol="false" tIns="50800" lIns="50800" bIns="50800" rIns="50800"/>
            <a:lstStyle/>
            <a:p>
              <a:pPr algn="ctr">
                <a:lnSpc>
                  <a:spcPts val="2382"/>
                </a:lnSpc>
              </a:pPr>
            </a:p>
          </p:txBody>
        </p:sp>
      </p:grpSp>
      <p:sp>
        <p:nvSpPr>
          <p:cNvPr name="Freeform 5" id="5"/>
          <p:cNvSpPr/>
          <p:nvPr/>
        </p:nvSpPr>
        <p:spPr>
          <a:xfrm flipH="false" flipV="false" rot="0">
            <a:off x="268813" y="9702618"/>
            <a:ext cx="2134855" cy="618509"/>
          </a:xfrm>
          <a:custGeom>
            <a:avLst/>
            <a:gdLst/>
            <a:ahLst/>
            <a:cxnLst/>
            <a:rect r="r" b="b" t="t" l="l"/>
            <a:pathLst>
              <a:path h="618509" w="2134855">
                <a:moveTo>
                  <a:pt x="0" y="0"/>
                </a:moveTo>
                <a:lnTo>
                  <a:pt x="2134855" y="0"/>
                </a:lnTo>
                <a:lnTo>
                  <a:pt x="2134855" y="618509"/>
                </a:lnTo>
                <a:lnTo>
                  <a:pt x="0" y="618509"/>
                </a:lnTo>
                <a:lnTo>
                  <a:pt x="0" y="0"/>
                </a:lnTo>
                <a:close/>
              </a:path>
            </a:pathLst>
          </a:custGeom>
          <a:blipFill>
            <a:blip r:embed="rId2"/>
            <a:stretch>
              <a:fillRect l="0" t="0" r="0" b="0"/>
            </a:stretch>
          </a:blipFill>
        </p:spPr>
      </p:sp>
      <p:sp>
        <p:nvSpPr>
          <p:cNvPr name="Freeform 6" id="6"/>
          <p:cNvSpPr/>
          <p:nvPr/>
        </p:nvSpPr>
        <p:spPr>
          <a:xfrm flipH="false" flipV="false" rot="0">
            <a:off x="2350855" y="9702618"/>
            <a:ext cx="899105" cy="618509"/>
          </a:xfrm>
          <a:custGeom>
            <a:avLst/>
            <a:gdLst/>
            <a:ahLst/>
            <a:cxnLst/>
            <a:rect r="r" b="b" t="t" l="l"/>
            <a:pathLst>
              <a:path h="618509" w="899105">
                <a:moveTo>
                  <a:pt x="0" y="0"/>
                </a:moveTo>
                <a:lnTo>
                  <a:pt x="899105" y="0"/>
                </a:lnTo>
                <a:lnTo>
                  <a:pt x="899105" y="618509"/>
                </a:lnTo>
                <a:lnTo>
                  <a:pt x="0" y="618509"/>
                </a:lnTo>
                <a:lnTo>
                  <a:pt x="0" y="0"/>
                </a:lnTo>
                <a:close/>
              </a:path>
            </a:pathLst>
          </a:custGeom>
          <a:blipFill>
            <a:blip r:embed="rId3"/>
            <a:stretch>
              <a:fillRect l="0" t="0" r="0" b="0"/>
            </a:stretch>
          </a:blipFill>
        </p:spPr>
      </p:sp>
      <p:grpSp>
        <p:nvGrpSpPr>
          <p:cNvPr name="Group 7" id="7"/>
          <p:cNvGrpSpPr/>
          <p:nvPr/>
        </p:nvGrpSpPr>
        <p:grpSpPr>
          <a:xfrm rot="-184758">
            <a:off x="1045535" y="589325"/>
            <a:ext cx="3962239" cy="1069965"/>
            <a:chOff x="0" y="0"/>
            <a:chExt cx="1419977" cy="383451"/>
          </a:xfrm>
        </p:grpSpPr>
        <p:sp>
          <p:nvSpPr>
            <p:cNvPr name="Freeform 8" id="8"/>
            <p:cNvSpPr/>
            <p:nvPr/>
          </p:nvSpPr>
          <p:spPr>
            <a:xfrm flipH="false" flipV="false" rot="0">
              <a:off x="0" y="0"/>
              <a:ext cx="1419977" cy="383451"/>
            </a:xfrm>
            <a:custGeom>
              <a:avLst/>
              <a:gdLst/>
              <a:ahLst/>
              <a:cxnLst/>
              <a:rect r="r" b="b" t="t" l="l"/>
              <a:pathLst>
                <a:path h="383451" w="1419977">
                  <a:moveTo>
                    <a:pt x="21493" y="0"/>
                  </a:moveTo>
                  <a:lnTo>
                    <a:pt x="1398484" y="0"/>
                  </a:lnTo>
                  <a:cubicBezTo>
                    <a:pt x="1404184" y="0"/>
                    <a:pt x="1409651" y="2264"/>
                    <a:pt x="1413682" y="6295"/>
                  </a:cubicBezTo>
                  <a:cubicBezTo>
                    <a:pt x="1417712" y="10326"/>
                    <a:pt x="1419977" y="15793"/>
                    <a:pt x="1419977" y="21493"/>
                  </a:cubicBezTo>
                  <a:lnTo>
                    <a:pt x="1419977" y="361958"/>
                  </a:lnTo>
                  <a:cubicBezTo>
                    <a:pt x="1419977" y="367658"/>
                    <a:pt x="1417712" y="373125"/>
                    <a:pt x="1413682" y="377156"/>
                  </a:cubicBezTo>
                  <a:cubicBezTo>
                    <a:pt x="1409651" y="381187"/>
                    <a:pt x="1404184" y="383451"/>
                    <a:pt x="1398484" y="383451"/>
                  </a:cubicBezTo>
                  <a:lnTo>
                    <a:pt x="21493" y="383451"/>
                  </a:lnTo>
                  <a:cubicBezTo>
                    <a:pt x="9623" y="383451"/>
                    <a:pt x="0" y="373828"/>
                    <a:pt x="0" y="361958"/>
                  </a:cubicBezTo>
                  <a:lnTo>
                    <a:pt x="0" y="21493"/>
                  </a:lnTo>
                  <a:cubicBezTo>
                    <a:pt x="0" y="15793"/>
                    <a:pt x="2264" y="10326"/>
                    <a:pt x="6295" y="6295"/>
                  </a:cubicBezTo>
                  <a:cubicBezTo>
                    <a:pt x="10326" y="2264"/>
                    <a:pt x="15793" y="0"/>
                    <a:pt x="21493" y="0"/>
                  </a:cubicBezTo>
                  <a:close/>
                </a:path>
              </a:pathLst>
            </a:custGeom>
            <a:solidFill>
              <a:srgbClr val="FFD600"/>
            </a:solidFill>
          </p:spPr>
        </p:sp>
        <p:sp>
          <p:nvSpPr>
            <p:cNvPr name="TextBox 9" id="9"/>
            <p:cNvSpPr txBox="true"/>
            <p:nvPr/>
          </p:nvSpPr>
          <p:spPr>
            <a:xfrm>
              <a:off x="0" y="-57150"/>
              <a:ext cx="1419977" cy="440601"/>
            </a:xfrm>
            <a:prstGeom prst="rect">
              <a:avLst/>
            </a:prstGeom>
          </p:spPr>
          <p:txBody>
            <a:bodyPr anchor="ctr" rtlCol="false" tIns="50800" lIns="50800" bIns="50800" rIns="50800"/>
            <a:lstStyle/>
            <a:p>
              <a:pPr algn="ctr">
                <a:lnSpc>
                  <a:spcPts val="2382"/>
                </a:lnSpc>
              </a:pPr>
            </a:p>
          </p:txBody>
        </p:sp>
      </p:grpSp>
      <p:sp>
        <p:nvSpPr>
          <p:cNvPr name="TextBox 10" id="10"/>
          <p:cNvSpPr txBox="true"/>
          <p:nvPr/>
        </p:nvSpPr>
        <p:spPr>
          <a:xfrm rot="0">
            <a:off x="1473310" y="2044083"/>
            <a:ext cx="4863388" cy="6919722"/>
          </a:xfrm>
          <a:prstGeom prst="rect">
            <a:avLst/>
          </a:prstGeom>
        </p:spPr>
        <p:txBody>
          <a:bodyPr anchor="t" rtlCol="false" tIns="0" lIns="0" bIns="0" rIns="0">
            <a:spAutoFit/>
          </a:bodyPr>
          <a:lstStyle/>
          <a:p>
            <a:pPr algn="l">
              <a:lnSpc>
                <a:spcPts val="2004"/>
              </a:lnSpc>
            </a:pPr>
            <a:r>
              <a:rPr lang="en-US" sz="1200" b="true">
                <a:solidFill>
                  <a:srgbClr val="00A8D3"/>
                </a:solidFill>
                <a:latin typeface="Mali Bold"/>
                <a:ea typeface="Mali Bold"/>
                <a:cs typeface="Mali Bold"/>
                <a:sym typeface="Mali Bold"/>
              </a:rPr>
              <a:t>Participer </a:t>
            </a:r>
            <a:r>
              <a:rPr lang="en-US" sz="1200" b="true">
                <a:solidFill>
                  <a:srgbClr val="00577D"/>
                </a:solidFill>
                <a:latin typeface="Mali Bold"/>
                <a:ea typeface="Mali Bold"/>
                <a:cs typeface="Mali Bold"/>
                <a:sym typeface="Mali Bold"/>
              </a:rPr>
              <a:t>à l’assemblée générale à laquelle je suis convoqué tous les ans </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Participer </a:t>
            </a:r>
            <a:r>
              <a:rPr lang="en-US" sz="1200" b="true">
                <a:solidFill>
                  <a:srgbClr val="00577D"/>
                </a:solidFill>
                <a:latin typeface="Mali Bold"/>
                <a:ea typeface="Mali Bold"/>
                <a:cs typeface="Mali Bold"/>
                <a:sym typeface="Mali Bold"/>
              </a:rPr>
              <a:t>aux évènements proposés par la coop (ateliers, moments conviviaux, sessions d’information…)</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Proposer </a:t>
            </a:r>
            <a:r>
              <a:rPr lang="en-US" sz="1200" b="true">
                <a:solidFill>
                  <a:srgbClr val="00577D"/>
                </a:solidFill>
                <a:latin typeface="Mali Bold"/>
                <a:ea typeface="Mali Bold"/>
                <a:cs typeface="Mali Bold"/>
                <a:sym typeface="Mali Bold"/>
              </a:rPr>
              <a:t>des actions que la coop pourrait soutenir (aménagements sur la résidence, projet collectif comme un jardin partagé, fête des voisins…)</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Informer </a:t>
            </a:r>
            <a:r>
              <a:rPr lang="en-US" sz="1200" b="true">
                <a:solidFill>
                  <a:srgbClr val="00577D"/>
                </a:solidFill>
                <a:latin typeface="Mali Bold"/>
                <a:ea typeface="Mali Bold"/>
                <a:cs typeface="Mali Bold"/>
                <a:sym typeface="Mali Bold"/>
              </a:rPr>
              <a:t>la coopérative sur mon vécu dans ma résidence, notamment en répondant aux enquêtes annuelles ou à toute autre sollicitation, ou même de manière spontanée</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Transmettre </a:t>
            </a:r>
            <a:r>
              <a:rPr lang="en-US" sz="1200" b="true">
                <a:solidFill>
                  <a:srgbClr val="00577D"/>
                </a:solidFill>
                <a:latin typeface="Mali Bold"/>
                <a:ea typeface="Mali Bold"/>
                <a:cs typeface="Mali Bold"/>
                <a:sym typeface="Mali Bold"/>
              </a:rPr>
              <a:t>les informations de la coop aux autres locataires, et même les sensibiliser au rôle de coopérateur</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M’engager </a:t>
            </a:r>
            <a:r>
              <a:rPr lang="en-US" sz="1200" b="true">
                <a:solidFill>
                  <a:srgbClr val="00577D"/>
                </a:solidFill>
                <a:latin typeface="Mali Bold"/>
                <a:ea typeface="Mali Bold"/>
                <a:cs typeface="Mali Bold"/>
                <a:sym typeface="Mali Bold"/>
              </a:rPr>
              <a:t>au sein de ma résidence pour contribuer au mieux vivre ensemble : accueil des nouveaux locataires (présentation de la résidence et des voisins), organisation de réunions de locataires, locataire référent auprès de la coop pour remonter des informations liées à la résidence, aux problèmes techniques, aux projets coopératifs, etc.</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Dialoguer </a:t>
            </a:r>
            <a:r>
              <a:rPr lang="en-US" sz="1200" b="true">
                <a:solidFill>
                  <a:srgbClr val="00577D"/>
                </a:solidFill>
                <a:latin typeface="Mali Bold"/>
                <a:ea typeface="Mali Bold"/>
                <a:cs typeface="Mali Bold"/>
                <a:sym typeface="Mali Bold"/>
              </a:rPr>
              <a:t>avec les amicales de locataires, ou même m’impliquer dans une amicale pour participer aux conseils de concertation locative avec la coop</a:t>
            </a:r>
          </a:p>
          <a:p>
            <a:pPr algn="l">
              <a:lnSpc>
                <a:spcPts val="2004"/>
              </a:lnSpc>
            </a:pPr>
          </a:p>
        </p:txBody>
      </p:sp>
      <p:sp>
        <p:nvSpPr>
          <p:cNvPr name="Freeform 11" id="11"/>
          <p:cNvSpPr/>
          <p:nvPr/>
        </p:nvSpPr>
        <p:spPr>
          <a:xfrm flipH="false" flipV="false" rot="0">
            <a:off x="1050190" y="2101233"/>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2" id="12"/>
          <p:cNvSpPr/>
          <p:nvPr/>
        </p:nvSpPr>
        <p:spPr>
          <a:xfrm flipH="false" flipV="false" rot="0">
            <a:off x="1050190" y="2832992"/>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050190" y="3575388"/>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4" id="14"/>
          <p:cNvSpPr/>
          <p:nvPr/>
        </p:nvSpPr>
        <p:spPr>
          <a:xfrm flipH="false" flipV="false" rot="0">
            <a:off x="1050190" y="4591638"/>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5" id="15"/>
          <p:cNvSpPr/>
          <p:nvPr/>
        </p:nvSpPr>
        <p:spPr>
          <a:xfrm flipH="false" flipV="false" rot="0">
            <a:off x="1050190" y="5568519"/>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6" id="16"/>
          <p:cNvSpPr/>
          <p:nvPr/>
        </p:nvSpPr>
        <p:spPr>
          <a:xfrm flipH="false" flipV="false" rot="0">
            <a:off x="1050190" y="6315551"/>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7" id="17"/>
          <p:cNvSpPr/>
          <p:nvPr/>
        </p:nvSpPr>
        <p:spPr>
          <a:xfrm flipH="false" flipV="false" rot="0">
            <a:off x="1050190" y="8039463"/>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8" id="18"/>
          <p:cNvSpPr txBox="true"/>
          <p:nvPr/>
        </p:nvSpPr>
        <p:spPr>
          <a:xfrm rot="-211364">
            <a:off x="1227515" y="665134"/>
            <a:ext cx="3685834" cy="1216010"/>
          </a:xfrm>
          <a:prstGeom prst="rect">
            <a:avLst/>
          </a:prstGeom>
        </p:spPr>
        <p:txBody>
          <a:bodyPr anchor="t" rtlCol="false" tIns="0" lIns="0" bIns="0" rIns="0">
            <a:spAutoFit/>
          </a:bodyPr>
          <a:lstStyle/>
          <a:p>
            <a:pPr algn="l">
              <a:lnSpc>
                <a:spcPts val="3525"/>
              </a:lnSpc>
            </a:pPr>
            <a:r>
              <a:rPr lang="en-US" sz="2465">
                <a:solidFill>
                  <a:srgbClr val="00577D"/>
                </a:solidFill>
                <a:latin typeface="Scripter"/>
                <a:ea typeface="Scripter"/>
                <a:cs typeface="Scripter"/>
                <a:sym typeface="Scripter"/>
              </a:rPr>
              <a:t>En tant que coopérateur</a:t>
            </a:r>
            <a:r>
              <a:rPr lang="en-US" sz="2465">
                <a:solidFill>
                  <a:srgbClr val="00577D"/>
                </a:solidFill>
                <a:latin typeface="Scripter"/>
                <a:ea typeface="Scripter"/>
                <a:cs typeface="Scripter"/>
                <a:sym typeface="Scripter"/>
              </a:rPr>
              <a:t> </a:t>
            </a:r>
          </a:p>
          <a:p>
            <a:pPr algn="l">
              <a:lnSpc>
                <a:spcPts val="3525"/>
              </a:lnSpc>
            </a:pPr>
            <a:r>
              <a:rPr lang="en-US" sz="2465">
                <a:solidFill>
                  <a:srgbClr val="00577D"/>
                </a:solidFill>
                <a:latin typeface="Scripter"/>
                <a:ea typeface="Scripter"/>
                <a:cs typeface="Scripter"/>
                <a:sym typeface="Scripter"/>
              </a:rPr>
              <a:t>je peux…</a:t>
            </a:r>
          </a:p>
          <a:p>
            <a:pPr algn="l" marL="0" indent="0" lvl="0">
              <a:lnSpc>
                <a:spcPts val="2382"/>
              </a:lnSpc>
            </a:pP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1A4CD"/>
        </a:solidFill>
      </p:bgPr>
    </p:bg>
    <p:spTree>
      <p:nvGrpSpPr>
        <p:cNvPr id="1" name=""/>
        <p:cNvGrpSpPr/>
        <p:nvPr/>
      </p:nvGrpSpPr>
      <p:grpSpPr>
        <a:xfrm>
          <a:off x="0" y="0"/>
          <a:ext cx="0" cy="0"/>
          <a:chOff x="0" y="0"/>
          <a:chExt cx="0" cy="0"/>
        </a:xfrm>
      </p:grpSpPr>
      <p:grpSp>
        <p:nvGrpSpPr>
          <p:cNvPr name="Group 2" id="2"/>
          <p:cNvGrpSpPr/>
          <p:nvPr/>
        </p:nvGrpSpPr>
        <p:grpSpPr>
          <a:xfrm rot="0">
            <a:off x="680267" y="1695607"/>
            <a:ext cx="6199465" cy="7509482"/>
            <a:chOff x="0" y="0"/>
            <a:chExt cx="2221748" cy="2691229"/>
          </a:xfrm>
        </p:grpSpPr>
        <p:sp>
          <p:nvSpPr>
            <p:cNvPr name="Freeform 3" id="3"/>
            <p:cNvSpPr/>
            <p:nvPr/>
          </p:nvSpPr>
          <p:spPr>
            <a:xfrm flipH="false" flipV="false" rot="0">
              <a:off x="0" y="0"/>
              <a:ext cx="2221748" cy="2691229"/>
            </a:xfrm>
            <a:custGeom>
              <a:avLst/>
              <a:gdLst/>
              <a:ahLst/>
              <a:cxnLst/>
              <a:rect r="r" b="b" t="t" l="l"/>
              <a:pathLst>
                <a:path h="2691229" w="2221748">
                  <a:moveTo>
                    <a:pt x="13737" y="0"/>
                  </a:moveTo>
                  <a:lnTo>
                    <a:pt x="2208012" y="0"/>
                  </a:lnTo>
                  <a:cubicBezTo>
                    <a:pt x="2211655" y="0"/>
                    <a:pt x="2215149" y="1447"/>
                    <a:pt x="2217725" y="4023"/>
                  </a:cubicBezTo>
                  <a:cubicBezTo>
                    <a:pt x="2220301" y="6600"/>
                    <a:pt x="2221748" y="10094"/>
                    <a:pt x="2221748" y="13737"/>
                  </a:cubicBezTo>
                  <a:lnTo>
                    <a:pt x="2221748" y="2677492"/>
                  </a:lnTo>
                  <a:cubicBezTo>
                    <a:pt x="2221748" y="2681135"/>
                    <a:pt x="2220301" y="2684629"/>
                    <a:pt x="2217725" y="2687205"/>
                  </a:cubicBezTo>
                  <a:cubicBezTo>
                    <a:pt x="2215149" y="2689782"/>
                    <a:pt x="2211655" y="2691229"/>
                    <a:pt x="2208012" y="2691229"/>
                  </a:cubicBezTo>
                  <a:lnTo>
                    <a:pt x="13737" y="2691229"/>
                  </a:lnTo>
                  <a:cubicBezTo>
                    <a:pt x="10094" y="2691229"/>
                    <a:pt x="6600" y="2689782"/>
                    <a:pt x="4023" y="2687205"/>
                  </a:cubicBezTo>
                  <a:cubicBezTo>
                    <a:pt x="1447" y="2684629"/>
                    <a:pt x="0" y="2681135"/>
                    <a:pt x="0" y="2677492"/>
                  </a:cubicBezTo>
                  <a:lnTo>
                    <a:pt x="0" y="13737"/>
                  </a:lnTo>
                  <a:cubicBezTo>
                    <a:pt x="0" y="10094"/>
                    <a:pt x="1447" y="6600"/>
                    <a:pt x="4023" y="4023"/>
                  </a:cubicBezTo>
                  <a:cubicBezTo>
                    <a:pt x="6600" y="1447"/>
                    <a:pt x="10094" y="0"/>
                    <a:pt x="13737" y="0"/>
                  </a:cubicBezTo>
                  <a:close/>
                </a:path>
              </a:pathLst>
            </a:custGeom>
            <a:solidFill>
              <a:srgbClr val="FFFCEF"/>
            </a:solidFill>
          </p:spPr>
        </p:sp>
        <p:sp>
          <p:nvSpPr>
            <p:cNvPr name="TextBox 4" id="4"/>
            <p:cNvSpPr txBox="true"/>
            <p:nvPr/>
          </p:nvSpPr>
          <p:spPr>
            <a:xfrm>
              <a:off x="0" y="-57150"/>
              <a:ext cx="2221748" cy="2748379"/>
            </a:xfrm>
            <a:prstGeom prst="rect">
              <a:avLst/>
            </a:prstGeom>
          </p:spPr>
          <p:txBody>
            <a:bodyPr anchor="ctr" rtlCol="false" tIns="50800" lIns="50800" bIns="50800" rIns="50800"/>
            <a:lstStyle/>
            <a:p>
              <a:pPr algn="ctr">
                <a:lnSpc>
                  <a:spcPts val="2382"/>
                </a:lnSpc>
              </a:pPr>
            </a:p>
          </p:txBody>
        </p:sp>
      </p:grpSp>
      <p:sp>
        <p:nvSpPr>
          <p:cNvPr name="Freeform 5" id="5"/>
          <p:cNvSpPr/>
          <p:nvPr/>
        </p:nvSpPr>
        <p:spPr>
          <a:xfrm flipH="false" flipV="false" rot="0">
            <a:off x="268813" y="9702618"/>
            <a:ext cx="2134855" cy="618509"/>
          </a:xfrm>
          <a:custGeom>
            <a:avLst/>
            <a:gdLst/>
            <a:ahLst/>
            <a:cxnLst/>
            <a:rect r="r" b="b" t="t" l="l"/>
            <a:pathLst>
              <a:path h="618509" w="2134855">
                <a:moveTo>
                  <a:pt x="0" y="0"/>
                </a:moveTo>
                <a:lnTo>
                  <a:pt x="2134855" y="0"/>
                </a:lnTo>
                <a:lnTo>
                  <a:pt x="2134855" y="618509"/>
                </a:lnTo>
                <a:lnTo>
                  <a:pt x="0" y="618509"/>
                </a:lnTo>
                <a:lnTo>
                  <a:pt x="0" y="0"/>
                </a:lnTo>
                <a:close/>
              </a:path>
            </a:pathLst>
          </a:custGeom>
          <a:blipFill>
            <a:blip r:embed="rId2"/>
            <a:stretch>
              <a:fillRect l="0" t="0" r="0" b="0"/>
            </a:stretch>
          </a:blipFill>
        </p:spPr>
      </p:sp>
      <p:sp>
        <p:nvSpPr>
          <p:cNvPr name="Freeform 6" id="6"/>
          <p:cNvSpPr/>
          <p:nvPr/>
        </p:nvSpPr>
        <p:spPr>
          <a:xfrm flipH="false" flipV="false" rot="0">
            <a:off x="2350855" y="9702618"/>
            <a:ext cx="899105" cy="618509"/>
          </a:xfrm>
          <a:custGeom>
            <a:avLst/>
            <a:gdLst/>
            <a:ahLst/>
            <a:cxnLst/>
            <a:rect r="r" b="b" t="t" l="l"/>
            <a:pathLst>
              <a:path h="618509" w="899105">
                <a:moveTo>
                  <a:pt x="0" y="0"/>
                </a:moveTo>
                <a:lnTo>
                  <a:pt x="899105" y="0"/>
                </a:lnTo>
                <a:lnTo>
                  <a:pt x="899105" y="618509"/>
                </a:lnTo>
                <a:lnTo>
                  <a:pt x="0" y="618509"/>
                </a:lnTo>
                <a:lnTo>
                  <a:pt x="0" y="0"/>
                </a:lnTo>
                <a:close/>
              </a:path>
            </a:pathLst>
          </a:custGeom>
          <a:blipFill>
            <a:blip r:embed="rId3"/>
            <a:stretch>
              <a:fillRect l="0" t="0" r="0" b="0"/>
            </a:stretch>
          </a:blipFill>
        </p:spPr>
      </p:sp>
      <p:grpSp>
        <p:nvGrpSpPr>
          <p:cNvPr name="Group 7" id="7"/>
          <p:cNvGrpSpPr/>
          <p:nvPr/>
        </p:nvGrpSpPr>
        <p:grpSpPr>
          <a:xfrm rot="-184758">
            <a:off x="1045535" y="861650"/>
            <a:ext cx="3962239" cy="1069965"/>
            <a:chOff x="0" y="0"/>
            <a:chExt cx="1419977" cy="383451"/>
          </a:xfrm>
        </p:grpSpPr>
        <p:sp>
          <p:nvSpPr>
            <p:cNvPr name="Freeform 8" id="8"/>
            <p:cNvSpPr/>
            <p:nvPr/>
          </p:nvSpPr>
          <p:spPr>
            <a:xfrm flipH="false" flipV="false" rot="0">
              <a:off x="0" y="0"/>
              <a:ext cx="1419977" cy="383451"/>
            </a:xfrm>
            <a:custGeom>
              <a:avLst/>
              <a:gdLst/>
              <a:ahLst/>
              <a:cxnLst/>
              <a:rect r="r" b="b" t="t" l="l"/>
              <a:pathLst>
                <a:path h="383451" w="1419977">
                  <a:moveTo>
                    <a:pt x="21493" y="0"/>
                  </a:moveTo>
                  <a:lnTo>
                    <a:pt x="1398484" y="0"/>
                  </a:lnTo>
                  <a:cubicBezTo>
                    <a:pt x="1404184" y="0"/>
                    <a:pt x="1409651" y="2264"/>
                    <a:pt x="1413682" y="6295"/>
                  </a:cubicBezTo>
                  <a:cubicBezTo>
                    <a:pt x="1417712" y="10326"/>
                    <a:pt x="1419977" y="15793"/>
                    <a:pt x="1419977" y="21493"/>
                  </a:cubicBezTo>
                  <a:lnTo>
                    <a:pt x="1419977" y="361958"/>
                  </a:lnTo>
                  <a:cubicBezTo>
                    <a:pt x="1419977" y="367658"/>
                    <a:pt x="1417712" y="373125"/>
                    <a:pt x="1413682" y="377156"/>
                  </a:cubicBezTo>
                  <a:cubicBezTo>
                    <a:pt x="1409651" y="381187"/>
                    <a:pt x="1404184" y="383451"/>
                    <a:pt x="1398484" y="383451"/>
                  </a:cubicBezTo>
                  <a:lnTo>
                    <a:pt x="21493" y="383451"/>
                  </a:lnTo>
                  <a:cubicBezTo>
                    <a:pt x="9623" y="383451"/>
                    <a:pt x="0" y="373828"/>
                    <a:pt x="0" y="361958"/>
                  </a:cubicBezTo>
                  <a:lnTo>
                    <a:pt x="0" y="21493"/>
                  </a:lnTo>
                  <a:cubicBezTo>
                    <a:pt x="0" y="15793"/>
                    <a:pt x="2264" y="10326"/>
                    <a:pt x="6295" y="6295"/>
                  </a:cubicBezTo>
                  <a:cubicBezTo>
                    <a:pt x="10326" y="2264"/>
                    <a:pt x="15793" y="0"/>
                    <a:pt x="21493" y="0"/>
                  </a:cubicBezTo>
                  <a:close/>
                </a:path>
              </a:pathLst>
            </a:custGeom>
            <a:solidFill>
              <a:srgbClr val="FFD600"/>
            </a:solidFill>
          </p:spPr>
        </p:sp>
        <p:sp>
          <p:nvSpPr>
            <p:cNvPr name="TextBox 9" id="9"/>
            <p:cNvSpPr txBox="true"/>
            <p:nvPr/>
          </p:nvSpPr>
          <p:spPr>
            <a:xfrm>
              <a:off x="0" y="-57150"/>
              <a:ext cx="1419977" cy="440601"/>
            </a:xfrm>
            <a:prstGeom prst="rect">
              <a:avLst/>
            </a:prstGeom>
          </p:spPr>
          <p:txBody>
            <a:bodyPr anchor="ctr" rtlCol="false" tIns="50800" lIns="50800" bIns="50800" rIns="50800"/>
            <a:lstStyle/>
            <a:p>
              <a:pPr algn="ctr">
                <a:lnSpc>
                  <a:spcPts val="2382"/>
                </a:lnSpc>
              </a:pPr>
            </a:p>
          </p:txBody>
        </p:sp>
      </p:grpSp>
      <p:sp>
        <p:nvSpPr>
          <p:cNvPr name="TextBox 10" id="10"/>
          <p:cNvSpPr txBox="true"/>
          <p:nvPr/>
        </p:nvSpPr>
        <p:spPr>
          <a:xfrm rot="-211364">
            <a:off x="1239128" y="1082172"/>
            <a:ext cx="3685834" cy="461251"/>
          </a:xfrm>
          <a:prstGeom prst="rect">
            <a:avLst/>
          </a:prstGeom>
        </p:spPr>
        <p:txBody>
          <a:bodyPr anchor="t" rtlCol="false" tIns="0" lIns="0" bIns="0" rIns="0">
            <a:spAutoFit/>
          </a:bodyPr>
          <a:lstStyle/>
          <a:p>
            <a:pPr algn="l" marL="0" indent="0" lvl="0">
              <a:lnSpc>
                <a:spcPts val="3532"/>
              </a:lnSpc>
            </a:pPr>
            <a:r>
              <a:rPr lang="en-US" sz="2469">
                <a:solidFill>
                  <a:srgbClr val="00577D"/>
                </a:solidFill>
                <a:latin typeface="Scripter"/>
                <a:ea typeface="Scripter"/>
                <a:cs typeface="Scripter"/>
                <a:sym typeface="Scripter"/>
              </a:rPr>
              <a:t>Pour cela je dois…</a:t>
            </a:r>
          </a:p>
        </p:txBody>
      </p:sp>
      <p:sp>
        <p:nvSpPr>
          <p:cNvPr name="TextBox 11" id="11"/>
          <p:cNvSpPr txBox="true"/>
          <p:nvPr/>
        </p:nvSpPr>
        <p:spPr>
          <a:xfrm rot="0">
            <a:off x="1424180" y="2348149"/>
            <a:ext cx="4880988" cy="6672072"/>
          </a:xfrm>
          <a:prstGeom prst="rect">
            <a:avLst/>
          </a:prstGeom>
        </p:spPr>
        <p:txBody>
          <a:bodyPr anchor="t" rtlCol="false" tIns="0" lIns="0" bIns="0" rIns="0">
            <a:spAutoFit/>
          </a:bodyPr>
          <a:lstStyle/>
          <a:p>
            <a:pPr algn="l">
              <a:lnSpc>
                <a:spcPts val="2004"/>
              </a:lnSpc>
            </a:pPr>
            <a:r>
              <a:rPr lang="en-US" sz="1200" b="true">
                <a:solidFill>
                  <a:srgbClr val="00A8D3"/>
                </a:solidFill>
                <a:latin typeface="Mali Bold"/>
                <a:ea typeface="Mali Bold"/>
                <a:cs typeface="Mali Bold"/>
                <a:sym typeface="Mali Bold"/>
              </a:rPr>
              <a:t>Souscrire </a:t>
            </a:r>
            <a:r>
              <a:rPr lang="en-US" sz="1200" b="true">
                <a:solidFill>
                  <a:srgbClr val="00577D"/>
                </a:solidFill>
                <a:latin typeface="Mali Bold"/>
                <a:ea typeface="Mali Bold"/>
                <a:cs typeface="Mali Bold"/>
                <a:sym typeface="Mali Bold"/>
              </a:rPr>
              <a:t>une part sociale</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Adopter une vision collective</a:t>
            </a:r>
            <a:r>
              <a:rPr lang="en-US" sz="1200" b="true">
                <a:solidFill>
                  <a:srgbClr val="00577D"/>
                </a:solidFill>
                <a:latin typeface="Mali Bold"/>
                <a:ea typeface="Mali Bold"/>
                <a:cs typeface="Mali Bold"/>
                <a:sym typeface="Mali Bold"/>
              </a:rPr>
              <a:t> et non individuelle : j’agirai au nom du bien de la coop et de l’ensemble de ses membres, et non uniquement de mon confort personnel (même s’il est bien sûr inclus dans celui du collectif)</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Rester informé</a:t>
            </a:r>
            <a:r>
              <a:rPr lang="en-US" sz="1200" b="true">
                <a:solidFill>
                  <a:srgbClr val="00577D"/>
                </a:solidFill>
                <a:latin typeface="Mali Bold"/>
                <a:ea typeface="Mali Bold"/>
                <a:cs typeface="Mali Bold"/>
                <a:sym typeface="Mali Bold"/>
              </a:rPr>
              <a:t> sur la vie de la coop</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Me rendre disponible</a:t>
            </a:r>
            <a:r>
              <a:rPr lang="en-US" sz="1200" b="true">
                <a:solidFill>
                  <a:srgbClr val="00577D"/>
                </a:solidFill>
                <a:latin typeface="Mali Bold"/>
                <a:ea typeface="Mali Bold"/>
                <a:cs typeface="Mali Bold"/>
                <a:sym typeface="Mali Bold"/>
              </a:rPr>
              <a:t> à la hauteur de mes capacités et de mes envies</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Poser des questions</a:t>
            </a:r>
            <a:r>
              <a:rPr lang="en-US" sz="1200" b="true">
                <a:solidFill>
                  <a:srgbClr val="00577D"/>
                </a:solidFill>
                <a:latin typeface="Mali Bold"/>
                <a:ea typeface="Mali Bold"/>
                <a:cs typeface="Mali Bold"/>
                <a:sym typeface="Mali Bold"/>
              </a:rPr>
              <a:t> si je ne comprends pas quelque chose : bien sûr que vous ne comprendrez pas tout et c’est normal ! Cela fait aussi partie de la vie coopérative de s’informer les uns les autres et de profiter de l’expertise de personnes plus habituées à ces sujets</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Apporter mes retours d’expérience </a:t>
            </a:r>
            <a:r>
              <a:rPr lang="en-US" sz="1200" b="true">
                <a:solidFill>
                  <a:srgbClr val="00577D"/>
                </a:solidFill>
                <a:latin typeface="Mali Bold"/>
                <a:ea typeface="Mali Bold"/>
                <a:cs typeface="Mali Bold"/>
                <a:sym typeface="Mali Bold"/>
              </a:rPr>
              <a:t>à la coop, ne pas hésiter à participer</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M’acquitter de mes obligations en tant que locataire</a:t>
            </a:r>
            <a:r>
              <a:rPr lang="en-US" sz="1200" b="true">
                <a:solidFill>
                  <a:srgbClr val="00577D"/>
                </a:solidFill>
                <a:latin typeface="Mali Bold"/>
                <a:ea typeface="Mali Bold"/>
                <a:cs typeface="Mali Bold"/>
                <a:sym typeface="Mali Bold"/>
              </a:rPr>
              <a:t> (paiement du loyer en temps voulu,usage tranquille du logement, etc.)</a:t>
            </a:r>
          </a:p>
          <a:p>
            <a:pPr algn="l">
              <a:lnSpc>
                <a:spcPts val="2004"/>
              </a:lnSpc>
            </a:pPr>
          </a:p>
          <a:p>
            <a:pPr algn="l">
              <a:lnSpc>
                <a:spcPts val="2004"/>
              </a:lnSpc>
            </a:pPr>
            <a:r>
              <a:rPr lang="en-US" sz="1200" b="true">
                <a:solidFill>
                  <a:srgbClr val="00A8D3"/>
                </a:solidFill>
                <a:latin typeface="Mali Bold"/>
                <a:ea typeface="Mali Bold"/>
                <a:cs typeface="Mali Bold"/>
                <a:sym typeface="Mali Bold"/>
              </a:rPr>
              <a:t>Répondre</a:t>
            </a:r>
            <a:r>
              <a:rPr lang="en-US" sz="1200" b="true">
                <a:solidFill>
                  <a:srgbClr val="00577D"/>
                </a:solidFill>
                <a:latin typeface="Mali Bold"/>
                <a:ea typeface="Mali Bold"/>
                <a:cs typeface="Mali Bold"/>
                <a:sym typeface="Mali Bold"/>
              </a:rPr>
              <a:t> aux enquête obligatoires</a:t>
            </a:r>
          </a:p>
          <a:p>
            <a:pPr algn="l">
              <a:lnSpc>
                <a:spcPts val="2004"/>
              </a:lnSpc>
            </a:pPr>
          </a:p>
        </p:txBody>
      </p:sp>
      <p:sp>
        <p:nvSpPr>
          <p:cNvPr name="Freeform 12" id="12"/>
          <p:cNvSpPr/>
          <p:nvPr/>
        </p:nvSpPr>
        <p:spPr>
          <a:xfrm flipH="false" flipV="false" rot="0">
            <a:off x="1019657" y="2895375"/>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019657" y="4120496"/>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4" id="14"/>
          <p:cNvSpPr/>
          <p:nvPr/>
        </p:nvSpPr>
        <p:spPr>
          <a:xfrm flipH="false" flipV="false" rot="0">
            <a:off x="1019657" y="4621530"/>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5" id="15"/>
          <p:cNvSpPr/>
          <p:nvPr/>
        </p:nvSpPr>
        <p:spPr>
          <a:xfrm flipH="false" flipV="false" rot="0">
            <a:off x="1019657" y="5328990"/>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6" id="16"/>
          <p:cNvSpPr/>
          <p:nvPr/>
        </p:nvSpPr>
        <p:spPr>
          <a:xfrm flipH="false" flipV="false" rot="0">
            <a:off x="1019657" y="6834240"/>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7" id="17"/>
          <p:cNvSpPr/>
          <p:nvPr/>
        </p:nvSpPr>
        <p:spPr>
          <a:xfrm flipH="false" flipV="false" rot="0">
            <a:off x="1019657" y="7575270"/>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8" id="18"/>
          <p:cNvSpPr/>
          <p:nvPr/>
        </p:nvSpPr>
        <p:spPr>
          <a:xfrm flipH="false" flipV="false" rot="0">
            <a:off x="1019657" y="8566944"/>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9" id="19"/>
          <p:cNvSpPr/>
          <p:nvPr/>
        </p:nvSpPr>
        <p:spPr>
          <a:xfrm flipH="false" flipV="false" rot="0">
            <a:off x="1019657" y="2405299"/>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1A4CD"/>
        </a:solidFill>
      </p:bgPr>
    </p:bg>
    <p:spTree>
      <p:nvGrpSpPr>
        <p:cNvPr id="1" name=""/>
        <p:cNvGrpSpPr/>
        <p:nvPr/>
      </p:nvGrpSpPr>
      <p:grpSpPr>
        <a:xfrm>
          <a:off x="0" y="0"/>
          <a:ext cx="0" cy="0"/>
          <a:chOff x="0" y="0"/>
          <a:chExt cx="0" cy="0"/>
        </a:xfrm>
      </p:grpSpPr>
      <p:grpSp>
        <p:nvGrpSpPr>
          <p:cNvPr name="Group 2" id="2"/>
          <p:cNvGrpSpPr/>
          <p:nvPr/>
        </p:nvGrpSpPr>
        <p:grpSpPr>
          <a:xfrm rot="0">
            <a:off x="680267" y="1326169"/>
            <a:ext cx="6199465" cy="7602078"/>
            <a:chOff x="0" y="0"/>
            <a:chExt cx="2221748" cy="2724413"/>
          </a:xfrm>
        </p:grpSpPr>
        <p:sp>
          <p:nvSpPr>
            <p:cNvPr name="Freeform 3" id="3"/>
            <p:cNvSpPr/>
            <p:nvPr/>
          </p:nvSpPr>
          <p:spPr>
            <a:xfrm flipH="false" flipV="false" rot="0">
              <a:off x="0" y="0"/>
              <a:ext cx="2221748" cy="2724413"/>
            </a:xfrm>
            <a:custGeom>
              <a:avLst/>
              <a:gdLst/>
              <a:ahLst/>
              <a:cxnLst/>
              <a:rect r="r" b="b" t="t" l="l"/>
              <a:pathLst>
                <a:path h="2724413" w="2221748">
                  <a:moveTo>
                    <a:pt x="13737" y="0"/>
                  </a:moveTo>
                  <a:lnTo>
                    <a:pt x="2208012" y="0"/>
                  </a:lnTo>
                  <a:cubicBezTo>
                    <a:pt x="2211655" y="0"/>
                    <a:pt x="2215149" y="1447"/>
                    <a:pt x="2217725" y="4023"/>
                  </a:cubicBezTo>
                  <a:cubicBezTo>
                    <a:pt x="2220301" y="6600"/>
                    <a:pt x="2221748" y="10094"/>
                    <a:pt x="2221748" y="13737"/>
                  </a:cubicBezTo>
                  <a:lnTo>
                    <a:pt x="2221748" y="2710677"/>
                  </a:lnTo>
                  <a:cubicBezTo>
                    <a:pt x="2221748" y="2714320"/>
                    <a:pt x="2220301" y="2717814"/>
                    <a:pt x="2217725" y="2720390"/>
                  </a:cubicBezTo>
                  <a:cubicBezTo>
                    <a:pt x="2215149" y="2722966"/>
                    <a:pt x="2211655" y="2724413"/>
                    <a:pt x="2208012" y="2724413"/>
                  </a:cubicBezTo>
                  <a:lnTo>
                    <a:pt x="13737" y="2724413"/>
                  </a:lnTo>
                  <a:cubicBezTo>
                    <a:pt x="10094" y="2724413"/>
                    <a:pt x="6600" y="2722966"/>
                    <a:pt x="4023" y="2720390"/>
                  </a:cubicBezTo>
                  <a:cubicBezTo>
                    <a:pt x="1447" y="2717814"/>
                    <a:pt x="0" y="2714320"/>
                    <a:pt x="0" y="2710677"/>
                  </a:cubicBezTo>
                  <a:lnTo>
                    <a:pt x="0" y="13737"/>
                  </a:lnTo>
                  <a:cubicBezTo>
                    <a:pt x="0" y="10094"/>
                    <a:pt x="1447" y="6600"/>
                    <a:pt x="4023" y="4023"/>
                  </a:cubicBezTo>
                  <a:cubicBezTo>
                    <a:pt x="6600" y="1447"/>
                    <a:pt x="10094" y="0"/>
                    <a:pt x="13737" y="0"/>
                  </a:cubicBezTo>
                  <a:close/>
                </a:path>
              </a:pathLst>
            </a:custGeom>
            <a:solidFill>
              <a:srgbClr val="FFFCEF"/>
            </a:solidFill>
          </p:spPr>
        </p:sp>
        <p:sp>
          <p:nvSpPr>
            <p:cNvPr name="TextBox 4" id="4"/>
            <p:cNvSpPr txBox="true"/>
            <p:nvPr/>
          </p:nvSpPr>
          <p:spPr>
            <a:xfrm>
              <a:off x="0" y="-57150"/>
              <a:ext cx="2221748" cy="2781563"/>
            </a:xfrm>
            <a:prstGeom prst="rect">
              <a:avLst/>
            </a:prstGeom>
          </p:spPr>
          <p:txBody>
            <a:bodyPr anchor="ctr" rtlCol="false" tIns="50800" lIns="50800" bIns="50800" rIns="50800"/>
            <a:lstStyle/>
            <a:p>
              <a:pPr algn="ctr">
                <a:lnSpc>
                  <a:spcPts val="2382"/>
                </a:lnSpc>
              </a:pPr>
            </a:p>
          </p:txBody>
        </p:sp>
      </p:grpSp>
      <p:sp>
        <p:nvSpPr>
          <p:cNvPr name="Freeform 5" id="5"/>
          <p:cNvSpPr/>
          <p:nvPr/>
        </p:nvSpPr>
        <p:spPr>
          <a:xfrm flipH="false" flipV="false" rot="0">
            <a:off x="268813" y="9702618"/>
            <a:ext cx="2134855" cy="618509"/>
          </a:xfrm>
          <a:custGeom>
            <a:avLst/>
            <a:gdLst/>
            <a:ahLst/>
            <a:cxnLst/>
            <a:rect r="r" b="b" t="t" l="l"/>
            <a:pathLst>
              <a:path h="618509" w="2134855">
                <a:moveTo>
                  <a:pt x="0" y="0"/>
                </a:moveTo>
                <a:lnTo>
                  <a:pt x="2134855" y="0"/>
                </a:lnTo>
                <a:lnTo>
                  <a:pt x="2134855" y="618509"/>
                </a:lnTo>
                <a:lnTo>
                  <a:pt x="0" y="618509"/>
                </a:lnTo>
                <a:lnTo>
                  <a:pt x="0" y="0"/>
                </a:lnTo>
                <a:close/>
              </a:path>
            </a:pathLst>
          </a:custGeom>
          <a:blipFill>
            <a:blip r:embed="rId2"/>
            <a:stretch>
              <a:fillRect l="0" t="0" r="0" b="0"/>
            </a:stretch>
          </a:blipFill>
        </p:spPr>
      </p:sp>
      <p:sp>
        <p:nvSpPr>
          <p:cNvPr name="Freeform 6" id="6"/>
          <p:cNvSpPr/>
          <p:nvPr/>
        </p:nvSpPr>
        <p:spPr>
          <a:xfrm flipH="false" flipV="false" rot="0">
            <a:off x="2350855" y="9702618"/>
            <a:ext cx="899105" cy="618509"/>
          </a:xfrm>
          <a:custGeom>
            <a:avLst/>
            <a:gdLst/>
            <a:ahLst/>
            <a:cxnLst/>
            <a:rect r="r" b="b" t="t" l="l"/>
            <a:pathLst>
              <a:path h="618509" w="899105">
                <a:moveTo>
                  <a:pt x="0" y="0"/>
                </a:moveTo>
                <a:lnTo>
                  <a:pt x="899105" y="0"/>
                </a:lnTo>
                <a:lnTo>
                  <a:pt x="899105" y="618509"/>
                </a:lnTo>
                <a:lnTo>
                  <a:pt x="0" y="618509"/>
                </a:lnTo>
                <a:lnTo>
                  <a:pt x="0" y="0"/>
                </a:lnTo>
                <a:close/>
              </a:path>
            </a:pathLst>
          </a:custGeom>
          <a:blipFill>
            <a:blip r:embed="rId3"/>
            <a:stretch>
              <a:fillRect l="0" t="0" r="0" b="0"/>
            </a:stretch>
          </a:blipFill>
        </p:spPr>
      </p:sp>
      <p:grpSp>
        <p:nvGrpSpPr>
          <p:cNvPr name="Group 7" id="7"/>
          <p:cNvGrpSpPr/>
          <p:nvPr/>
        </p:nvGrpSpPr>
        <p:grpSpPr>
          <a:xfrm rot="-184758">
            <a:off x="1048046" y="484019"/>
            <a:ext cx="4264576" cy="1171597"/>
            <a:chOff x="0" y="0"/>
            <a:chExt cx="1528328" cy="419874"/>
          </a:xfrm>
        </p:grpSpPr>
        <p:sp>
          <p:nvSpPr>
            <p:cNvPr name="Freeform 8" id="8"/>
            <p:cNvSpPr/>
            <p:nvPr/>
          </p:nvSpPr>
          <p:spPr>
            <a:xfrm flipH="false" flipV="false" rot="0">
              <a:off x="0" y="0"/>
              <a:ext cx="1528328" cy="419874"/>
            </a:xfrm>
            <a:custGeom>
              <a:avLst/>
              <a:gdLst/>
              <a:ahLst/>
              <a:cxnLst/>
              <a:rect r="r" b="b" t="t" l="l"/>
              <a:pathLst>
                <a:path h="419874" w="1528328">
                  <a:moveTo>
                    <a:pt x="19969" y="0"/>
                  </a:moveTo>
                  <a:lnTo>
                    <a:pt x="1508358" y="0"/>
                  </a:lnTo>
                  <a:cubicBezTo>
                    <a:pt x="1513655" y="0"/>
                    <a:pt x="1518734" y="2104"/>
                    <a:pt x="1522479" y="5849"/>
                  </a:cubicBezTo>
                  <a:cubicBezTo>
                    <a:pt x="1526224" y="9594"/>
                    <a:pt x="1528328" y="14673"/>
                    <a:pt x="1528328" y="19969"/>
                  </a:cubicBezTo>
                  <a:lnTo>
                    <a:pt x="1528328" y="399905"/>
                  </a:lnTo>
                  <a:cubicBezTo>
                    <a:pt x="1528328" y="410933"/>
                    <a:pt x="1519387" y="419874"/>
                    <a:pt x="1508358" y="419874"/>
                  </a:cubicBezTo>
                  <a:lnTo>
                    <a:pt x="19969" y="419874"/>
                  </a:lnTo>
                  <a:cubicBezTo>
                    <a:pt x="14673" y="419874"/>
                    <a:pt x="9594" y="417770"/>
                    <a:pt x="5849" y="414025"/>
                  </a:cubicBezTo>
                  <a:cubicBezTo>
                    <a:pt x="2104" y="410280"/>
                    <a:pt x="0" y="405201"/>
                    <a:pt x="0" y="399905"/>
                  </a:cubicBezTo>
                  <a:lnTo>
                    <a:pt x="0" y="19969"/>
                  </a:lnTo>
                  <a:cubicBezTo>
                    <a:pt x="0" y="14673"/>
                    <a:pt x="2104" y="9594"/>
                    <a:pt x="5849" y="5849"/>
                  </a:cubicBezTo>
                  <a:cubicBezTo>
                    <a:pt x="9594" y="2104"/>
                    <a:pt x="14673" y="0"/>
                    <a:pt x="19969" y="0"/>
                  </a:cubicBezTo>
                  <a:close/>
                </a:path>
              </a:pathLst>
            </a:custGeom>
            <a:solidFill>
              <a:srgbClr val="FFD600"/>
            </a:solidFill>
          </p:spPr>
        </p:sp>
        <p:sp>
          <p:nvSpPr>
            <p:cNvPr name="TextBox 9" id="9"/>
            <p:cNvSpPr txBox="true"/>
            <p:nvPr/>
          </p:nvSpPr>
          <p:spPr>
            <a:xfrm>
              <a:off x="0" y="-57150"/>
              <a:ext cx="1528328" cy="477024"/>
            </a:xfrm>
            <a:prstGeom prst="rect">
              <a:avLst/>
            </a:prstGeom>
          </p:spPr>
          <p:txBody>
            <a:bodyPr anchor="ctr" rtlCol="false" tIns="50800" lIns="50800" bIns="50800" rIns="50800"/>
            <a:lstStyle/>
            <a:p>
              <a:pPr algn="ctr">
                <a:lnSpc>
                  <a:spcPts val="2382"/>
                </a:lnSpc>
              </a:pPr>
            </a:p>
          </p:txBody>
        </p:sp>
      </p:grpSp>
      <p:sp>
        <p:nvSpPr>
          <p:cNvPr name="TextBox 10" id="10"/>
          <p:cNvSpPr txBox="true"/>
          <p:nvPr/>
        </p:nvSpPr>
        <p:spPr>
          <a:xfrm rot="-211364">
            <a:off x="1214398" y="685246"/>
            <a:ext cx="3970437" cy="721608"/>
          </a:xfrm>
          <a:prstGeom prst="rect">
            <a:avLst/>
          </a:prstGeom>
        </p:spPr>
        <p:txBody>
          <a:bodyPr anchor="t" rtlCol="false" tIns="0" lIns="0" bIns="0" rIns="0">
            <a:spAutoFit/>
          </a:bodyPr>
          <a:lstStyle/>
          <a:p>
            <a:pPr algn="l">
              <a:lnSpc>
                <a:spcPts val="2287"/>
              </a:lnSpc>
            </a:pPr>
            <a:r>
              <a:rPr lang="en-US" sz="1599">
                <a:solidFill>
                  <a:srgbClr val="00577D"/>
                </a:solidFill>
                <a:latin typeface="Scripter"/>
                <a:ea typeface="Scripter"/>
                <a:cs typeface="Scripter"/>
                <a:sym typeface="Scripter"/>
              </a:rPr>
              <a:t>Pour me permettre de m’impliquer pleinement,</a:t>
            </a:r>
            <a:r>
              <a:rPr lang="en-US" sz="1599">
                <a:solidFill>
                  <a:srgbClr val="00577D"/>
                </a:solidFill>
                <a:latin typeface="Scripter"/>
                <a:ea typeface="Scripter"/>
                <a:cs typeface="Scripter"/>
                <a:sym typeface="Scripter"/>
              </a:rPr>
              <a:t> </a:t>
            </a:r>
          </a:p>
          <a:p>
            <a:pPr algn="l" marL="0" indent="0" lvl="0">
              <a:lnSpc>
                <a:spcPts val="3532"/>
              </a:lnSpc>
            </a:pPr>
            <a:r>
              <a:rPr lang="en-US" sz="2469">
                <a:solidFill>
                  <a:srgbClr val="00577D"/>
                </a:solidFill>
                <a:latin typeface="Scripter"/>
                <a:ea typeface="Scripter"/>
                <a:cs typeface="Scripter"/>
                <a:sym typeface="Scripter"/>
              </a:rPr>
              <a:t>La coop s’engage à…</a:t>
            </a:r>
          </a:p>
        </p:txBody>
      </p:sp>
      <p:sp>
        <p:nvSpPr>
          <p:cNvPr name="TextBox 11" id="11"/>
          <p:cNvSpPr txBox="true"/>
          <p:nvPr/>
        </p:nvSpPr>
        <p:spPr>
          <a:xfrm rot="0">
            <a:off x="1532180" y="2016962"/>
            <a:ext cx="4888145" cy="6176772"/>
          </a:xfrm>
          <a:prstGeom prst="rect">
            <a:avLst/>
          </a:prstGeom>
        </p:spPr>
        <p:txBody>
          <a:bodyPr anchor="t" rtlCol="false" tIns="0" lIns="0" bIns="0" rIns="0">
            <a:spAutoFit/>
          </a:bodyPr>
          <a:lstStyle/>
          <a:p>
            <a:pPr algn="l">
              <a:lnSpc>
                <a:spcPts val="2004"/>
              </a:lnSpc>
            </a:pPr>
            <a:r>
              <a:rPr lang="en-US" sz="1200" b="true">
                <a:solidFill>
                  <a:srgbClr val="00577D"/>
                </a:solidFill>
                <a:latin typeface="Mali Bold"/>
                <a:ea typeface="Mali Bold"/>
                <a:cs typeface="Mali Bold"/>
                <a:sym typeface="Mali Bold"/>
              </a:rPr>
              <a:t>Mieux m’</a:t>
            </a:r>
            <a:r>
              <a:rPr lang="en-US" sz="1200" b="true">
                <a:solidFill>
                  <a:srgbClr val="00A8D3"/>
                </a:solidFill>
                <a:latin typeface="Mali Bold"/>
                <a:ea typeface="Mali Bold"/>
                <a:cs typeface="Mali Bold"/>
                <a:sym typeface="Mali Bold"/>
              </a:rPr>
              <a:t>informer</a:t>
            </a:r>
            <a:r>
              <a:rPr lang="en-US" sz="1200" b="true">
                <a:solidFill>
                  <a:srgbClr val="00577D"/>
                </a:solidFill>
                <a:latin typeface="Mali Bold"/>
                <a:ea typeface="Mali Bold"/>
                <a:cs typeface="Mali Bold"/>
                <a:sym typeface="Mali Bold"/>
              </a:rPr>
              <a:t> sur mon rôle de coopérateur, sur l’assemblée générale (réunions d’information pré-AG, explication du déroulé et des résolutions…) et sur le fonctionnement de la coop</a:t>
            </a:r>
          </a:p>
          <a:p>
            <a:pPr algn="l">
              <a:lnSpc>
                <a:spcPts val="2004"/>
              </a:lnSpc>
            </a:pPr>
          </a:p>
          <a:p>
            <a:pPr algn="l">
              <a:lnSpc>
                <a:spcPts val="2004"/>
              </a:lnSpc>
            </a:pPr>
            <a:r>
              <a:rPr lang="en-US" sz="1200" b="true">
                <a:solidFill>
                  <a:srgbClr val="00577D"/>
                </a:solidFill>
                <a:latin typeface="Mali Bold"/>
                <a:ea typeface="Mali Bold"/>
                <a:cs typeface="Mali Bold"/>
                <a:sym typeface="Mali Bold"/>
              </a:rPr>
              <a:t>Me proposer des </a:t>
            </a:r>
            <a:r>
              <a:rPr lang="en-US" sz="1200" b="true">
                <a:solidFill>
                  <a:srgbClr val="00A8D3"/>
                </a:solidFill>
                <a:latin typeface="Mali Bold"/>
                <a:ea typeface="Mali Bold"/>
                <a:cs typeface="Mali Bold"/>
                <a:sym typeface="Mali Bold"/>
              </a:rPr>
              <a:t>formations </a:t>
            </a:r>
            <a:r>
              <a:rPr lang="en-US" sz="1200" b="true">
                <a:solidFill>
                  <a:srgbClr val="00577D"/>
                </a:solidFill>
                <a:latin typeface="Mali Bold"/>
                <a:ea typeface="Mali Bold"/>
                <a:cs typeface="Mali Bold"/>
                <a:sym typeface="Mali Bold"/>
              </a:rPr>
              <a:t>thématiques</a:t>
            </a:r>
          </a:p>
          <a:p>
            <a:pPr algn="l">
              <a:lnSpc>
                <a:spcPts val="2004"/>
              </a:lnSpc>
            </a:pPr>
          </a:p>
          <a:p>
            <a:pPr algn="l">
              <a:lnSpc>
                <a:spcPts val="2004"/>
              </a:lnSpc>
            </a:pPr>
            <a:r>
              <a:rPr lang="en-US" sz="1200" b="true">
                <a:solidFill>
                  <a:srgbClr val="00577D"/>
                </a:solidFill>
                <a:latin typeface="Mali Bold"/>
                <a:ea typeface="Mali Bold"/>
                <a:cs typeface="Mali Bold"/>
                <a:sym typeface="Mali Bold"/>
              </a:rPr>
              <a:t>Me demander d’avantage </a:t>
            </a:r>
            <a:r>
              <a:rPr lang="en-US" sz="1200" b="true">
                <a:solidFill>
                  <a:srgbClr val="00A8D3"/>
                </a:solidFill>
                <a:latin typeface="Mali Bold"/>
                <a:ea typeface="Mali Bold"/>
                <a:cs typeface="Mali Bold"/>
                <a:sym typeface="Mali Bold"/>
              </a:rPr>
              <a:t>mon avis </a:t>
            </a:r>
            <a:r>
              <a:rPr lang="en-US" sz="1200" b="true">
                <a:solidFill>
                  <a:srgbClr val="00577D"/>
                </a:solidFill>
                <a:latin typeface="Mali Bold"/>
                <a:ea typeface="Mali Bold"/>
                <a:cs typeface="Mali Bold"/>
                <a:sym typeface="Mali Bold"/>
              </a:rPr>
              <a:t>sur la qualité de service</a:t>
            </a:r>
          </a:p>
          <a:p>
            <a:pPr algn="l">
              <a:lnSpc>
                <a:spcPts val="2004"/>
              </a:lnSpc>
            </a:pPr>
          </a:p>
          <a:p>
            <a:pPr algn="l">
              <a:lnSpc>
                <a:spcPts val="2004"/>
              </a:lnSpc>
            </a:pPr>
            <a:r>
              <a:rPr lang="en-US" sz="1200" b="true">
                <a:solidFill>
                  <a:srgbClr val="00577D"/>
                </a:solidFill>
                <a:latin typeface="Mali Bold"/>
                <a:ea typeface="Mali Bold"/>
                <a:cs typeface="Mali Bold"/>
                <a:sym typeface="Mali Bold"/>
              </a:rPr>
              <a:t>Venir à ma </a:t>
            </a:r>
            <a:r>
              <a:rPr lang="en-US" sz="1200" b="true">
                <a:solidFill>
                  <a:srgbClr val="00A8D3"/>
                </a:solidFill>
                <a:latin typeface="Mali Bold"/>
                <a:ea typeface="Mali Bold"/>
                <a:cs typeface="Mali Bold"/>
                <a:sym typeface="Mali Bold"/>
              </a:rPr>
              <a:t>rencontre </a:t>
            </a:r>
            <a:r>
              <a:rPr lang="en-US" sz="1200" b="true">
                <a:solidFill>
                  <a:srgbClr val="00577D"/>
                </a:solidFill>
                <a:latin typeface="Mali Bold"/>
                <a:ea typeface="Mali Bold"/>
                <a:cs typeface="Mali Bold"/>
                <a:sym typeface="Mali Bold"/>
              </a:rPr>
              <a:t>pour échanger directement avec moi sur mon expérience en tant que locataire coopérateur</a:t>
            </a:r>
          </a:p>
          <a:p>
            <a:pPr algn="l">
              <a:lnSpc>
                <a:spcPts val="2004"/>
              </a:lnSpc>
            </a:pPr>
          </a:p>
          <a:p>
            <a:pPr algn="l">
              <a:lnSpc>
                <a:spcPts val="2004"/>
              </a:lnSpc>
            </a:pPr>
            <a:r>
              <a:rPr lang="en-US" sz="1200" b="true">
                <a:solidFill>
                  <a:srgbClr val="00577D"/>
                </a:solidFill>
                <a:latin typeface="Mali Bold"/>
                <a:ea typeface="Mali Bold"/>
                <a:cs typeface="Mali Bold"/>
                <a:sym typeface="Mali Bold"/>
              </a:rPr>
              <a:t>Me proposer des </a:t>
            </a:r>
            <a:r>
              <a:rPr lang="en-US" sz="1200" b="true">
                <a:solidFill>
                  <a:srgbClr val="00A8D3"/>
                </a:solidFill>
                <a:latin typeface="Mali Bold"/>
                <a:ea typeface="Mali Bold"/>
                <a:cs typeface="Mali Bold"/>
                <a:sym typeface="Mali Bold"/>
              </a:rPr>
              <a:t>évènements </a:t>
            </a:r>
            <a:r>
              <a:rPr lang="en-US" sz="1200" b="true">
                <a:solidFill>
                  <a:srgbClr val="00577D"/>
                </a:solidFill>
                <a:latin typeface="Mali Bold"/>
                <a:ea typeface="Mali Bold"/>
                <a:cs typeface="Mali Bold"/>
                <a:sym typeface="Mali Bold"/>
              </a:rPr>
              <a:t>fédérateurs et communiquer un calendrier annuel pour que je puisse anticiper et me rendre disponible</a:t>
            </a:r>
          </a:p>
          <a:p>
            <a:pPr algn="l">
              <a:lnSpc>
                <a:spcPts val="2004"/>
              </a:lnSpc>
            </a:pPr>
          </a:p>
          <a:p>
            <a:pPr algn="l">
              <a:lnSpc>
                <a:spcPts val="2004"/>
              </a:lnSpc>
            </a:pPr>
            <a:r>
              <a:rPr lang="en-US" sz="1200" b="true">
                <a:solidFill>
                  <a:srgbClr val="00577D"/>
                </a:solidFill>
                <a:latin typeface="Mali Bold"/>
                <a:ea typeface="Mali Bold"/>
                <a:cs typeface="Mali Bold"/>
                <a:sym typeface="Mali Bold"/>
              </a:rPr>
              <a:t>M’informer de ses </a:t>
            </a:r>
            <a:r>
              <a:rPr lang="en-US" sz="1200" b="true">
                <a:solidFill>
                  <a:srgbClr val="00A8D3"/>
                </a:solidFill>
                <a:latin typeface="Mali Bold"/>
                <a:ea typeface="Mali Bold"/>
                <a:cs typeface="Mali Bold"/>
                <a:sym typeface="Mali Bold"/>
              </a:rPr>
              <a:t>actions externes</a:t>
            </a:r>
            <a:r>
              <a:rPr lang="en-US" sz="1200" b="true">
                <a:solidFill>
                  <a:srgbClr val="00577D"/>
                </a:solidFill>
                <a:latin typeface="Mali Bold"/>
                <a:ea typeface="Mali Bold"/>
                <a:cs typeface="Mali Bold"/>
                <a:sym typeface="Mali Bold"/>
              </a:rPr>
              <a:t> (collectes, aide à des associations, fête des voisins, évènements locaux) pour me permettre de m’y associer</a:t>
            </a:r>
          </a:p>
          <a:p>
            <a:pPr algn="l">
              <a:lnSpc>
                <a:spcPts val="2004"/>
              </a:lnSpc>
            </a:pPr>
          </a:p>
          <a:p>
            <a:pPr algn="l">
              <a:lnSpc>
                <a:spcPts val="2004"/>
              </a:lnSpc>
            </a:pPr>
            <a:r>
              <a:rPr lang="en-US" sz="1200" b="true">
                <a:solidFill>
                  <a:srgbClr val="00577D"/>
                </a:solidFill>
                <a:latin typeface="Mali Bold"/>
                <a:ea typeface="Mali Bold"/>
                <a:cs typeface="Mali Bold"/>
                <a:sym typeface="Mali Bold"/>
              </a:rPr>
              <a:t>Organiser des </a:t>
            </a:r>
            <a:r>
              <a:rPr lang="en-US" sz="1200" b="true">
                <a:solidFill>
                  <a:srgbClr val="00A8D3"/>
                </a:solidFill>
                <a:latin typeface="Mali Bold"/>
                <a:ea typeface="Mali Bold"/>
                <a:cs typeface="Mali Bold"/>
                <a:sym typeface="Mali Bold"/>
              </a:rPr>
              <a:t>ateliers </a:t>
            </a:r>
            <a:r>
              <a:rPr lang="en-US" sz="1200" b="true">
                <a:solidFill>
                  <a:srgbClr val="00577D"/>
                </a:solidFill>
                <a:latin typeface="Mali Bold"/>
                <a:ea typeface="Mali Bold"/>
                <a:cs typeface="Mali Bold"/>
                <a:sym typeface="Mali Bold"/>
              </a:rPr>
              <a:t>de travail sur certains projets</a:t>
            </a:r>
          </a:p>
          <a:p>
            <a:pPr algn="l">
              <a:lnSpc>
                <a:spcPts val="2004"/>
              </a:lnSpc>
            </a:pPr>
          </a:p>
          <a:p>
            <a:pPr algn="l">
              <a:lnSpc>
                <a:spcPts val="2004"/>
              </a:lnSpc>
            </a:pPr>
            <a:r>
              <a:rPr lang="en-US" sz="1200" b="true">
                <a:solidFill>
                  <a:srgbClr val="00577D"/>
                </a:solidFill>
                <a:latin typeface="Mali Bold"/>
                <a:ea typeface="Mali Bold"/>
                <a:cs typeface="Mali Bold"/>
                <a:sym typeface="Mali Bold"/>
              </a:rPr>
              <a:t>Et bien entendu, faire tout son possible en termes de </a:t>
            </a:r>
            <a:r>
              <a:rPr lang="en-US" sz="1200" b="true">
                <a:solidFill>
                  <a:srgbClr val="00A8D3"/>
                </a:solidFill>
                <a:latin typeface="Mali Bold"/>
                <a:ea typeface="Mali Bold"/>
                <a:cs typeface="Mali Bold"/>
                <a:sym typeface="Mali Bold"/>
              </a:rPr>
              <a:t>qualité de service </a:t>
            </a:r>
            <a:r>
              <a:rPr lang="en-US" sz="1200" b="true">
                <a:solidFill>
                  <a:srgbClr val="00577D"/>
                </a:solidFill>
                <a:latin typeface="Mali Bold"/>
                <a:ea typeface="Mali Bold"/>
                <a:cs typeface="Mali Bold"/>
                <a:sym typeface="Mali Bold"/>
              </a:rPr>
              <a:t>pour que je me sente au mieux dans mon lieu de vie</a:t>
            </a:r>
          </a:p>
          <a:p>
            <a:pPr algn="l">
              <a:lnSpc>
                <a:spcPts val="2004"/>
              </a:lnSpc>
            </a:pPr>
          </a:p>
        </p:txBody>
      </p:sp>
      <p:sp>
        <p:nvSpPr>
          <p:cNvPr name="Freeform 12" id="12"/>
          <p:cNvSpPr/>
          <p:nvPr/>
        </p:nvSpPr>
        <p:spPr>
          <a:xfrm flipH="false" flipV="false" rot="0">
            <a:off x="1055881" y="2074112"/>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055881" y="3309563"/>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4" id="14"/>
          <p:cNvSpPr/>
          <p:nvPr/>
        </p:nvSpPr>
        <p:spPr>
          <a:xfrm flipH="false" flipV="false" rot="0">
            <a:off x="1055881" y="3808209"/>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5" id="15"/>
          <p:cNvSpPr/>
          <p:nvPr/>
        </p:nvSpPr>
        <p:spPr>
          <a:xfrm flipH="false" flipV="false" rot="0">
            <a:off x="1055881" y="4306856"/>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6" id="16"/>
          <p:cNvSpPr/>
          <p:nvPr/>
        </p:nvSpPr>
        <p:spPr>
          <a:xfrm flipH="false" flipV="false" rot="0">
            <a:off x="1055881" y="5030940"/>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7" id="17"/>
          <p:cNvSpPr/>
          <p:nvPr/>
        </p:nvSpPr>
        <p:spPr>
          <a:xfrm flipH="false" flipV="false" rot="0">
            <a:off x="1055881" y="6993704"/>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8" id="18"/>
          <p:cNvSpPr/>
          <p:nvPr/>
        </p:nvSpPr>
        <p:spPr>
          <a:xfrm flipH="false" flipV="false" rot="0">
            <a:off x="1055881" y="7512554"/>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9" id="19"/>
          <p:cNvSpPr/>
          <p:nvPr/>
        </p:nvSpPr>
        <p:spPr>
          <a:xfrm flipH="false" flipV="false" rot="0">
            <a:off x="1055881" y="6026040"/>
            <a:ext cx="214050" cy="214050"/>
          </a:xfrm>
          <a:custGeom>
            <a:avLst/>
            <a:gdLst/>
            <a:ahLst/>
            <a:cxnLst/>
            <a:rect r="r" b="b" t="t" l="l"/>
            <a:pathLst>
              <a:path h="214050" w="214050">
                <a:moveTo>
                  <a:pt x="0" y="0"/>
                </a:moveTo>
                <a:lnTo>
                  <a:pt x="214050" y="0"/>
                </a:lnTo>
                <a:lnTo>
                  <a:pt x="214050" y="214050"/>
                </a:lnTo>
                <a:lnTo>
                  <a:pt x="0" y="2140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20" id="20"/>
          <p:cNvGrpSpPr/>
          <p:nvPr/>
        </p:nvGrpSpPr>
        <p:grpSpPr>
          <a:xfrm rot="225978">
            <a:off x="2163199" y="8441878"/>
            <a:ext cx="4476065" cy="1010171"/>
            <a:chOff x="0" y="0"/>
            <a:chExt cx="1604121" cy="362022"/>
          </a:xfrm>
        </p:grpSpPr>
        <p:sp>
          <p:nvSpPr>
            <p:cNvPr name="Freeform 21" id="21"/>
            <p:cNvSpPr/>
            <p:nvPr/>
          </p:nvSpPr>
          <p:spPr>
            <a:xfrm flipH="false" flipV="false" rot="0">
              <a:off x="0" y="0"/>
              <a:ext cx="1604121" cy="362022"/>
            </a:xfrm>
            <a:custGeom>
              <a:avLst/>
              <a:gdLst/>
              <a:ahLst/>
              <a:cxnLst/>
              <a:rect r="r" b="b" t="t" l="l"/>
              <a:pathLst>
                <a:path h="362022" w="1604121">
                  <a:moveTo>
                    <a:pt x="19026" y="0"/>
                  </a:moveTo>
                  <a:lnTo>
                    <a:pt x="1585095" y="0"/>
                  </a:lnTo>
                  <a:cubicBezTo>
                    <a:pt x="1590141" y="0"/>
                    <a:pt x="1594980" y="2005"/>
                    <a:pt x="1598548" y="5573"/>
                  </a:cubicBezTo>
                  <a:cubicBezTo>
                    <a:pt x="1602116" y="9141"/>
                    <a:pt x="1604121" y="13980"/>
                    <a:pt x="1604121" y="19026"/>
                  </a:cubicBezTo>
                  <a:lnTo>
                    <a:pt x="1604121" y="342997"/>
                  </a:lnTo>
                  <a:cubicBezTo>
                    <a:pt x="1604121" y="348043"/>
                    <a:pt x="1602116" y="352882"/>
                    <a:pt x="1598548" y="356450"/>
                  </a:cubicBezTo>
                  <a:cubicBezTo>
                    <a:pt x="1594980" y="360018"/>
                    <a:pt x="1590141" y="362022"/>
                    <a:pt x="1585095" y="362022"/>
                  </a:cubicBezTo>
                  <a:lnTo>
                    <a:pt x="19026" y="362022"/>
                  </a:lnTo>
                  <a:cubicBezTo>
                    <a:pt x="13980" y="362022"/>
                    <a:pt x="9141" y="360018"/>
                    <a:pt x="5573" y="356450"/>
                  </a:cubicBezTo>
                  <a:cubicBezTo>
                    <a:pt x="2005" y="352882"/>
                    <a:pt x="0" y="348043"/>
                    <a:pt x="0" y="342997"/>
                  </a:cubicBezTo>
                  <a:lnTo>
                    <a:pt x="0" y="19026"/>
                  </a:lnTo>
                  <a:cubicBezTo>
                    <a:pt x="0" y="13980"/>
                    <a:pt x="2005" y="9141"/>
                    <a:pt x="5573" y="5573"/>
                  </a:cubicBezTo>
                  <a:cubicBezTo>
                    <a:pt x="9141" y="2005"/>
                    <a:pt x="13980" y="0"/>
                    <a:pt x="19026" y="0"/>
                  </a:cubicBezTo>
                  <a:close/>
                </a:path>
              </a:pathLst>
            </a:custGeom>
            <a:solidFill>
              <a:srgbClr val="FFD600"/>
            </a:solidFill>
          </p:spPr>
        </p:sp>
        <p:sp>
          <p:nvSpPr>
            <p:cNvPr name="TextBox 22" id="22"/>
            <p:cNvSpPr txBox="true"/>
            <p:nvPr/>
          </p:nvSpPr>
          <p:spPr>
            <a:xfrm>
              <a:off x="0" y="-57150"/>
              <a:ext cx="1604121" cy="419172"/>
            </a:xfrm>
            <a:prstGeom prst="rect">
              <a:avLst/>
            </a:prstGeom>
          </p:spPr>
          <p:txBody>
            <a:bodyPr anchor="ctr" rtlCol="false" tIns="50800" lIns="50800" bIns="50800" rIns="50800"/>
            <a:lstStyle/>
            <a:p>
              <a:pPr algn="ctr">
                <a:lnSpc>
                  <a:spcPts val="2382"/>
                </a:lnSpc>
              </a:pPr>
            </a:p>
          </p:txBody>
        </p:sp>
      </p:grpSp>
      <p:sp>
        <p:nvSpPr>
          <p:cNvPr name="TextBox 23" id="23"/>
          <p:cNvSpPr txBox="true"/>
          <p:nvPr/>
        </p:nvSpPr>
        <p:spPr>
          <a:xfrm rot="217499">
            <a:off x="2570177" y="8671127"/>
            <a:ext cx="5010722" cy="550545"/>
          </a:xfrm>
          <a:prstGeom prst="rect">
            <a:avLst/>
          </a:prstGeom>
        </p:spPr>
        <p:txBody>
          <a:bodyPr anchor="t" rtlCol="false" tIns="0" lIns="0" bIns="0" rIns="0">
            <a:spAutoFit/>
          </a:bodyPr>
          <a:lstStyle/>
          <a:p>
            <a:pPr algn="l">
              <a:lnSpc>
                <a:spcPts val="2114"/>
              </a:lnSpc>
            </a:pPr>
            <a:r>
              <a:rPr lang="en-US" sz="1499">
                <a:solidFill>
                  <a:srgbClr val="00577D"/>
                </a:solidFill>
                <a:latin typeface="Scripter"/>
                <a:ea typeface="Scripter"/>
                <a:cs typeface="Scripter"/>
                <a:sym typeface="Scripter"/>
              </a:rPr>
              <a:t>Ensemble,</a:t>
            </a:r>
            <a:r>
              <a:rPr lang="en-US" sz="1499">
                <a:solidFill>
                  <a:srgbClr val="00577D"/>
                </a:solidFill>
                <a:latin typeface="Scripter"/>
                <a:ea typeface="Scripter"/>
                <a:cs typeface="Scripter"/>
                <a:sym typeface="Scripter"/>
              </a:rPr>
              <a:t> faisons de notre coopérative </a:t>
            </a:r>
          </a:p>
          <a:p>
            <a:pPr algn="l" marL="0" indent="0" lvl="0">
              <a:lnSpc>
                <a:spcPts val="2114"/>
              </a:lnSpc>
            </a:pPr>
            <a:r>
              <a:rPr lang="en-US" sz="1499">
                <a:solidFill>
                  <a:srgbClr val="00577D"/>
                </a:solidFill>
                <a:latin typeface="Scripter"/>
                <a:ea typeface="Scripter"/>
                <a:cs typeface="Scripter"/>
                <a:sym typeface="Scripter"/>
              </a:rPr>
              <a:t>un lieu d’échange, de partage et de solidarité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DAGXCFhK8Oc</dc:identifier>
  <dcterms:modified xsi:type="dcterms:W3CDTF">2011-08-01T06:04:30Z</dcterms:modified>
  <cp:revision>1</cp:revision>
  <dc:title>Charte du coopérateur</dc:title>
</cp:coreProperties>
</file>