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Lst>
  <p:sldSz cx="7556500" cy="10693400"/>
  <p:notesSz cx="6858000" cy="9144000"/>
  <p:embeddedFontLst>
    <p:embeddedFont>
      <p:font typeface="Mali Bold" charset="1" panose="00000800000000000000"/>
      <p:regular r:id="rId7"/>
    </p:embeddedFont>
    <p:embeddedFont>
      <p:font typeface="Scripter" charset="1" panose="00000000000000000000"/>
      <p:regular r:id="rId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fonts/font7.fntdata" Type="http://schemas.openxmlformats.org/officeDocument/2006/relationships/font"/><Relationship Id="rId8" Target="fonts/font8.fntdata" Type="http://schemas.openxmlformats.org/officeDocument/2006/relationships/font"/></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00A8D3"/>
        </a:solidFill>
      </p:bgPr>
    </p:bg>
    <p:spTree>
      <p:nvGrpSpPr>
        <p:cNvPr id="1" name=""/>
        <p:cNvGrpSpPr/>
        <p:nvPr/>
      </p:nvGrpSpPr>
      <p:grpSpPr>
        <a:xfrm>
          <a:off x="0" y="0"/>
          <a:ext cx="0" cy="0"/>
          <a:chOff x="0" y="0"/>
          <a:chExt cx="0" cy="0"/>
        </a:xfrm>
      </p:grpSpPr>
      <p:grpSp>
        <p:nvGrpSpPr>
          <p:cNvPr name="Group 2" id="2"/>
          <p:cNvGrpSpPr/>
          <p:nvPr/>
        </p:nvGrpSpPr>
        <p:grpSpPr>
          <a:xfrm rot="0">
            <a:off x="743908" y="-611761"/>
            <a:ext cx="6072184" cy="1686454"/>
            <a:chOff x="0" y="0"/>
            <a:chExt cx="2496203" cy="693281"/>
          </a:xfrm>
        </p:grpSpPr>
        <p:sp>
          <p:nvSpPr>
            <p:cNvPr name="Freeform 3" id="3"/>
            <p:cNvSpPr/>
            <p:nvPr/>
          </p:nvSpPr>
          <p:spPr>
            <a:xfrm flipH="false" flipV="false" rot="0">
              <a:off x="0" y="0"/>
              <a:ext cx="2496203" cy="693281"/>
            </a:xfrm>
            <a:custGeom>
              <a:avLst/>
              <a:gdLst/>
              <a:ahLst/>
              <a:cxnLst/>
              <a:rect r="r" b="b" t="t" l="l"/>
              <a:pathLst>
                <a:path h="693281" w="2496203">
                  <a:moveTo>
                    <a:pt x="21675" y="0"/>
                  </a:moveTo>
                  <a:lnTo>
                    <a:pt x="2474528" y="0"/>
                  </a:lnTo>
                  <a:cubicBezTo>
                    <a:pt x="2480277" y="0"/>
                    <a:pt x="2485790" y="2284"/>
                    <a:pt x="2489854" y="6348"/>
                  </a:cubicBezTo>
                  <a:cubicBezTo>
                    <a:pt x="2493919" y="10413"/>
                    <a:pt x="2496203" y="15926"/>
                    <a:pt x="2496203" y="21675"/>
                  </a:cubicBezTo>
                  <a:lnTo>
                    <a:pt x="2496203" y="671606"/>
                  </a:lnTo>
                  <a:cubicBezTo>
                    <a:pt x="2496203" y="677355"/>
                    <a:pt x="2493919" y="682868"/>
                    <a:pt x="2489854" y="686933"/>
                  </a:cubicBezTo>
                  <a:cubicBezTo>
                    <a:pt x="2485790" y="690998"/>
                    <a:pt x="2480277" y="693281"/>
                    <a:pt x="2474528" y="693281"/>
                  </a:cubicBezTo>
                  <a:lnTo>
                    <a:pt x="21675" y="693281"/>
                  </a:lnTo>
                  <a:cubicBezTo>
                    <a:pt x="15926" y="693281"/>
                    <a:pt x="10413" y="690998"/>
                    <a:pt x="6348" y="686933"/>
                  </a:cubicBezTo>
                  <a:cubicBezTo>
                    <a:pt x="2284" y="682868"/>
                    <a:pt x="0" y="677355"/>
                    <a:pt x="0" y="671606"/>
                  </a:cubicBezTo>
                  <a:lnTo>
                    <a:pt x="0" y="21675"/>
                  </a:lnTo>
                  <a:cubicBezTo>
                    <a:pt x="0" y="15926"/>
                    <a:pt x="2284" y="10413"/>
                    <a:pt x="6348" y="6348"/>
                  </a:cubicBezTo>
                  <a:cubicBezTo>
                    <a:pt x="10413" y="2284"/>
                    <a:pt x="15926" y="0"/>
                    <a:pt x="21675" y="0"/>
                  </a:cubicBezTo>
                  <a:close/>
                </a:path>
              </a:pathLst>
            </a:custGeom>
            <a:solidFill>
              <a:srgbClr val="00577D"/>
            </a:solidFill>
          </p:spPr>
        </p:sp>
        <p:sp>
          <p:nvSpPr>
            <p:cNvPr name="TextBox 4" id="4"/>
            <p:cNvSpPr txBox="true"/>
            <p:nvPr/>
          </p:nvSpPr>
          <p:spPr>
            <a:xfrm>
              <a:off x="0" y="-9525"/>
              <a:ext cx="2496203" cy="702806"/>
            </a:xfrm>
            <a:prstGeom prst="rect">
              <a:avLst/>
            </a:prstGeom>
          </p:spPr>
          <p:txBody>
            <a:bodyPr anchor="ctr" rtlCol="false" tIns="16516" lIns="16516" bIns="16516" rIns="16516"/>
            <a:lstStyle/>
            <a:p>
              <a:pPr algn="ctr">
                <a:lnSpc>
                  <a:spcPts val="864"/>
                </a:lnSpc>
                <a:spcBef>
                  <a:spcPct val="0"/>
                </a:spcBef>
              </a:pPr>
            </a:p>
          </p:txBody>
        </p:sp>
      </p:grpSp>
      <p:grpSp>
        <p:nvGrpSpPr>
          <p:cNvPr name="Group 5" id="5"/>
          <p:cNvGrpSpPr/>
          <p:nvPr/>
        </p:nvGrpSpPr>
        <p:grpSpPr>
          <a:xfrm rot="0">
            <a:off x="396142" y="1902137"/>
            <a:ext cx="6055150" cy="3736171"/>
            <a:chOff x="0" y="0"/>
            <a:chExt cx="2170029" cy="1338959"/>
          </a:xfrm>
        </p:grpSpPr>
        <p:sp>
          <p:nvSpPr>
            <p:cNvPr name="Freeform 6" id="6"/>
            <p:cNvSpPr/>
            <p:nvPr/>
          </p:nvSpPr>
          <p:spPr>
            <a:xfrm flipH="false" flipV="false" rot="0">
              <a:off x="0" y="0"/>
              <a:ext cx="2170029" cy="1338959"/>
            </a:xfrm>
            <a:custGeom>
              <a:avLst/>
              <a:gdLst/>
              <a:ahLst/>
              <a:cxnLst/>
              <a:rect r="r" b="b" t="t" l="l"/>
              <a:pathLst>
                <a:path h="1338959" w="2170029">
                  <a:moveTo>
                    <a:pt x="14064" y="0"/>
                  </a:moveTo>
                  <a:lnTo>
                    <a:pt x="2155965" y="0"/>
                  </a:lnTo>
                  <a:cubicBezTo>
                    <a:pt x="2163732" y="0"/>
                    <a:pt x="2170029" y="6297"/>
                    <a:pt x="2170029" y="14064"/>
                  </a:cubicBezTo>
                  <a:lnTo>
                    <a:pt x="2170029" y="1324895"/>
                  </a:lnTo>
                  <a:cubicBezTo>
                    <a:pt x="2170029" y="1328625"/>
                    <a:pt x="2168547" y="1332202"/>
                    <a:pt x="2165910" y="1334840"/>
                  </a:cubicBezTo>
                  <a:cubicBezTo>
                    <a:pt x="2163272" y="1337477"/>
                    <a:pt x="2159695" y="1338959"/>
                    <a:pt x="2155965" y="1338959"/>
                  </a:cubicBezTo>
                  <a:lnTo>
                    <a:pt x="14064" y="1338959"/>
                  </a:lnTo>
                  <a:cubicBezTo>
                    <a:pt x="6297" y="1338959"/>
                    <a:pt x="0" y="1332662"/>
                    <a:pt x="0" y="1324895"/>
                  </a:cubicBezTo>
                  <a:lnTo>
                    <a:pt x="0" y="14064"/>
                  </a:lnTo>
                  <a:cubicBezTo>
                    <a:pt x="0" y="10334"/>
                    <a:pt x="1482" y="6757"/>
                    <a:pt x="4119" y="4119"/>
                  </a:cubicBezTo>
                  <a:cubicBezTo>
                    <a:pt x="6757" y="1482"/>
                    <a:pt x="10334" y="0"/>
                    <a:pt x="14064" y="0"/>
                  </a:cubicBezTo>
                  <a:close/>
                </a:path>
              </a:pathLst>
            </a:custGeom>
            <a:solidFill>
              <a:srgbClr val="FFFCEF"/>
            </a:solidFill>
          </p:spPr>
        </p:sp>
        <p:sp>
          <p:nvSpPr>
            <p:cNvPr name="TextBox 7" id="7"/>
            <p:cNvSpPr txBox="true"/>
            <p:nvPr/>
          </p:nvSpPr>
          <p:spPr>
            <a:xfrm>
              <a:off x="0" y="-57150"/>
              <a:ext cx="2170029" cy="1396109"/>
            </a:xfrm>
            <a:prstGeom prst="rect">
              <a:avLst/>
            </a:prstGeom>
          </p:spPr>
          <p:txBody>
            <a:bodyPr anchor="ctr" rtlCol="false" tIns="50800" lIns="50800" bIns="50800" rIns="50800"/>
            <a:lstStyle/>
            <a:p>
              <a:pPr algn="ctr">
                <a:lnSpc>
                  <a:spcPts val="2382"/>
                </a:lnSpc>
              </a:pPr>
            </a:p>
          </p:txBody>
        </p:sp>
      </p:grpSp>
      <p:sp>
        <p:nvSpPr>
          <p:cNvPr name="TextBox 8" id="8"/>
          <p:cNvSpPr txBox="true"/>
          <p:nvPr/>
        </p:nvSpPr>
        <p:spPr>
          <a:xfrm rot="0">
            <a:off x="1071787" y="2538274"/>
            <a:ext cx="5027113" cy="3014100"/>
          </a:xfrm>
          <a:prstGeom prst="rect">
            <a:avLst/>
          </a:prstGeom>
        </p:spPr>
        <p:txBody>
          <a:bodyPr anchor="t" rtlCol="false" tIns="0" lIns="0" bIns="0" rIns="0">
            <a:spAutoFit/>
          </a:bodyPr>
          <a:lstStyle/>
          <a:p>
            <a:pPr algn="l">
              <a:lnSpc>
                <a:spcPts val="1837"/>
              </a:lnSpc>
            </a:pPr>
            <a:r>
              <a:rPr lang="en-US" sz="1100" b="true">
                <a:solidFill>
                  <a:srgbClr val="00A8D3"/>
                </a:solidFill>
                <a:latin typeface="Mali Bold"/>
                <a:ea typeface="Mali Bold"/>
                <a:cs typeface="Mali Bold"/>
                <a:sym typeface="Mali Bold"/>
              </a:rPr>
              <a:t>Souscrire </a:t>
            </a:r>
            <a:r>
              <a:rPr lang="en-US" sz="1100" b="true">
                <a:solidFill>
                  <a:srgbClr val="00577D"/>
                </a:solidFill>
                <a:latin typeface="Mali Bold"/>
                <a:ea typeface="Mali Bold"/>
                <a:cs typeface="Mali Bold"/>
                <a:sym typeface="Mali Bold"/>
              </a:rPr>
              <a:t>une part sociale</a:t>
            </a:r>
          </a:p>
          <a:p>
            <a:pPr algn="l">
              <a:lnSpc>
                <a:spcPts val="1336"/>
              </a:lnSpc>
            </a:pPr>
          </a:p>
          <a:p>
            <a:pPr algn="l">
              <a:lnSpc>
                <a:spcPts val="1837"/>
              </a:lnSpc>
            </a:pPr>
            <a:r>
              <a:rPr lang="en-US" sz="1100" b="true">
                <a:solidFill>
                  <a:srgbClr val="00A8D3"/>
                </a:solidFill>
                <a:latin typeface="Mali Bold"/>
                <a:ea typeface="Mali Bold"/>
                <a:cs typeface="Mali Bold"/>
                <a:sym typeface="Mali Bold"/>
              </a:rPr>
              <a:t>Participer à l’assemblée générale</a:t>
            </a:r>
            <a:r>
              <a:rPr lang="en-US" sz="1100" b="true">
                <a:solidFill>
                  <a:srgbClr val="00577D"/>
                </a:solidFill>
                <a:latin typeface="Mali Bold"/>
                <a:ea typeface="Mali Bold"/>
                <a:cs typeface="Mali Bold"/>
                <a:sym typeface="Mali Bold"/>
              </a:rPr>
              <a:t> à laquelle je suis convoqué tous les ans, ainsi qu’à d’autres évènements proposés par la coop</a:t>
            </a:r>
          </a:p>
          <a:p>
            <a:pPr algn="l">
              <a:lnSpc>
                <a:spcPts val="1336"/>
              </a:lnSpc>
            </a:pPr>
          </a:p>
          <a:p>
            <a:pPr algn="l">
              <a:lnSpc>
                <a:spcPts val="1837"/>
              </a:lnSpc>
            </a:pPr>
            <a:r>
              <a:rPr lang="en-US" sz="1100" b="true">
                <a:solidFill>
                  <a:srgbClr val="00A8D3"/>
                </a:solidFill>
                <a:latin typeface="Mali Bold"/>
                <a:ea typeface="Mali Bold"/>
                <a:cs typeface="Mali Bold"/>
                <a:sym typeface="Mali Bold"/>
              </a:rPr>
              <a:t>Adopter une vision collective</a:t>
            </a:r>
            <a:r>
              <a:rPr lang="en-US" sz="1100" b="true">
                <a:solidFill>
                  <a:srgbClr val="00577D"/>
                </a:solidFill>
                <a:latin typeface="Mali Bold"/>
                <a:ea typeface="Mali Bold"/>
                <a:cs typeface="Mali Bold"/>
                <a:sym typeface="Mali Bold"/>
              </a:rPr>
              <a:t> pour agir au nom du bien de la coop et de l’ensemble de ses membres, et non uniquement de mon confort personnel (même s’il est bien sûr inclus dans celui du collectif)</a:t>
            </a:r>
          </a:p>
          <a:p>
            <a:pPr algn="l">
              <a:lnSpc>
                <a:spcPts val="1336"/>
              </a:lnSpc>
            </a:pPr>
          </a:p>
          <a:p>
            <a:pPr algn="l">
              <a:lnSpc>
                <a:spcPts val="1837"/>
              </a:lnSpc>
            </a:pPr>
            <a:r>
              <a:rPr lang="en-US" sz="1100" b="true">
                <a:solidFill>
                  <a:srgbClr val="00A8D3"/>
                </a:solidFill>
                <a:latin typeface="Mali Bold"/>
                <a:ea typeface="Mali Bold"/>
                <a:cs typeface="Mali Bold"/>
                <a:sym typeface="Mali Bold"/>
              </a:rPr>
              <a:t>Contribuer à la vie coopérative </a:t>
            </a:r>
            <a:r>
              <a:rPr lang="en-US" sz="1100" b="true">
                <a:solidFill>
                  <a:srgbClr val="00577D"/>
                </a:solidFill>
                <a:latin typeface="Mali Bold"/>
                <a:ea typeface="Mali Bold"/>
                <a:cs typeface="Mali Bold"/>
                <a:sym typeface="Mali Bold"/>
              </a:rPr>
              <a:t>en proposant par exemple des actions que la coop pourrait soutenir (aménagements sur la résidence, projet collectif, fête des voisins…) et en a</a:t>
            </a:r>
            <a:r>
              <a:rPr lang="en-US" sz="1100" b="true">
                <a:solidFill>
                  <a:srgbClr val="00577D"/>
                </a:solidFill>
                <a:latin typeface="Mali Bold"/>
                <a:ea typeface="Mali Bold"/>
                <a:cs typeface="Mali Bold"/>
                <a:sym typeface="Mali Bold"/>
              </a:rPr>
              <a:t>pportant mes retours d’expérience à la coop pour l’aider à progresser.</a:t>
            </a:r>
          </a:p>
          <a:p>
            <a:pPr algn="l">
              <a:lnSpc>
                <a:spcPts val="1837"/>
              </a:lnSpc>
            </a:pPr>
          </a:p>
        </p:txBody>
      </p:sp>
      <p:sp>
        <p:nvSpPr>
          <p:cNvPr name="Freeform 9" id="9"/>
          <p:cNvSpPr/>
          <p:nvPr/>
        </p:nvSpPr>
        <p:spPr>
          <a:xfrm flipH="false" flipV="false" rot="0">
            <a:off x="0" y="9842037"/>
            <a:ext cx="1990855" cy="576790"/>
          </a:xfrm>
          <a:custGeom>
            <a:avLst/>
            <a:gdLst/>
            <a:ahLst/>
            <a:cxnLst/>
            <a:rect r="r" b="b" t="t" l="l"/>
            <a:pathLst>
              <a:path h="576790" w="1990855">
                <a:moveTo>
                  <a:pt x="0" y="0"/>
                </a:moveTo>
                <a:lnTo>
                  <a:pt x="1990855" y="0"/>
                </a:lnTo>
                <a:lnTo>
                  <a:pt x="1990855" y="576790"/>
                </a:lnTo>
                <a:lnTo>
                  <a:pt x="0" y="576790"/>
                </a:lnTo>
                <a:lnTo>
                  <a:pt x="0" y="0"/>
                </a:lnTo>
                <a:close/>
              </a:path>
            </a:pathLst>
          </a:custGeom>
          <a:blipFill>
            <a:blip r:embed="rId2"/>
            <a:stretch>
              <a:fillRect l="0" t="0" r="0" b="0"/>
            </a:stretch>
          </a:blipFill>
        </p:spPr>
      </p:sp>
      <p:sp>
        <p:nvSpPr>
          <p:cNvPr name="Freeform 10" id="10"/>
          <p:cNvSpPr/>
          <p:nvPr/>
        </p:nvSpPr>
        <p:spPr>
          <a:xfrm flipH="false" flipV="false" rot="0">
            <a:off x="1809154" y="9842037"/>
            <a:ext cx="838459" cy="576790"/>
          </a:xfrm>
          <a:custGeom>
            <a:avLst/>
            <a:gdLst/>
            <a:ahLst/>
            <a:cxnLst/>
            <a:rect r="r" b="b" t="t" l="l"/>
            <a:pathLst>
              <a:path h="576790" w="838459">
                <a:moveTo>
                  <a:pt x="0" y="0"/>
                </a:moveTo>
                <a:lnTo>
                  <a:pt x="838459" y="0"/>
                </a:lnTo>
                <a:lnTo>
                  <a:pt x="838459" y="576790"/>
                </a:lnTo>
                <a:lnTo>
                  <a:pt x="0" y="576790"/>
                </a:lnTo>
                <a:lnTo>
                  <a:pt x="0" y="0"/>
                </a:lnTo>
                <a:close/>
              </a:path>
            </a:pathLst>
          </a:custGeom>
          <a:blipFill>
            <a:blip r:embed="rId3"/>
            <a:stretch>
              <a:fillRect l="0" t="0" r="0" b="0"/>
            </a:stretch>
          </a:blipFill>
        </p:spPr>
      </p:sp>
      <p:sp>
        <p:nvSpPr>
          <p:cNvPr name="TextBox 11" id="11"/>
          <p:cNvSpPr txBox="true"/>
          <p:nvPr/>
        </p:nvSpPr>
        <p:spPr>
          <a:xfrm rot="0">
            <a:off x="1108707" y="202080"/>
            <a:ext cx="5342586" cy="603181"/>
          </a:xfrm>
          <a:prstGeom prst="rect">
            <a:avLst/>
          </a:prstGeom>
        </p:spPr>
        <p:txBody>
          <a:bodyPr anchor="t" rtlCol="false" tIns="0" lIns="0" bIns="0" rIns="0">
            <a:spAutoFit/>
          </a:bodyPr>
          <a:lstStyle/>
          <a:p>
            <a:pPr algn="ctr">
              <a:lnSpc>
                <a:spcPts val="4651"/>
              </a:lnSpc>
              <a:spcBef>
                <a:spcPct val="0"/>
              </a:spcBef>
            </a:pPr>
            <a:r>
              <a:rPr lang="en-US" sz="3322">
                <a:solidFill>
                  <a:srgbClr val="FFFFFF"/>
                </a:solidFill>
                <a:latin typeface="Scripter"/>
                <a:ea typeface="Scripter"/>
                <a:cs typeface="Scripter"/>
                <a:sym typeface="Scripter"/>
              </a:rPr>
              <a:t>la Charte du coopérateur</a:t>
            </a:r>
          </a:p>
        </p:txBody>
      </p:sp>
      <p:grpSp>
        <p:nvGrpSpPr>
          <p:cNvPr name="Group 12" id="12"/>
          <p:cNvGrpSpPr/>
          <p:nvPr/>
        </p:nvGrpSpPr>
        <p:grpSpPr>
          <a:xfrm rot="-184758">
            <a:off x="1377999" y="1339192"/>
            <a:ext cx="3334138" cy="972678"/>
            <a:chOff x="0" y="0"/>
            <a:chExt cx="1194880" cy="348586"/>
          </a:xfrm>
        </p:grpSpPr>
        <p:sp>
          <p:nvSpPr>
            <p:cNvPr name="Freeform 13" id="13"/>
            <p:cNvSpPr/>
            <p:nvPr/>
          </p:nvSpPr>
          <p:spPr>
            <a:xfrm flipH="false" flipV="false" rot="0">
              <a:off x="0" y="0"/>
              <a:ext cx="1194880" cy="348586"/>
            </a:xfrm>
            <a:custGeom>
              <a:avLst/>
              <a:gdLst/>
              <a:ahLst/>
              <a:cxnLst/>
              <a:rect r="r" b="b" t="t" l="l"/>
              <a:pathLst>
                <a:path h="348586" w="1194880">
                  <a:moveTo>
                    <a:pt x="25542" y="0"/>
                  </a:moveTo>
                  <a:lnTo>
                    <a:pt x="1169338" y="0"/>
                  </a:lnTo>
                  <a:cubicBezTo>
                    <a:pt x="1183444" y="0"/>
                    <a:pt x="1194880" y="11436"/>
                    <a:pt x="1194880" y="25542"/>
                  </a:cubicBezTo>
                  <a:lnTo>
                    <a:pt x="1194880" y="323044"/>
                  </a:lnTo>
                  <a:cubicBezTo>
                    <a:pt x="1194880" y="329818"/>
                    <a:pt x="1192189" y="336315"/>
                    <a:pt x="1187399" y="341105"/>
                  </a:cubicBezTo>
                  <a:cubicBezTo>
                    <a:pt x="1182609" y="345895"/>
                    <a:pt x="1176112" y="348586"/>
                    <a:pt x="1169338" y="348586"/>
                  </a:cubicBezTo>
                  <a:lnTo>
                    <a:pt x="25542" y="348586"/>
                  </a:lnTo>
                  <a:cubicBezTo>
                    <a:pt x="11436" y="348586"/>
                    <a:pt x="0" y="337150"/>
                    <a:pt x="0" y="323044"/>
                  </a:cubicBezTo>
                  <a:lnTo>
                    <a:pt x="0" y="25542"/>
                  </a:lnTo>
                  <a:cubicBezTo>
                    <a:pt x="0" y="11436"/>
                    <a:pt x="11436" y="0"/>
                    <a:pt x="25542" y="0"/>
                  </a:cubicBezTo>
                  <a:close/>
                </a:path>
              </a:pathLst>
            </a:custGeom>
            <a:solidFill>
              <a:srgbClr val="FFD600"/>
            </a:solidFill>
          </p:spPr>
        </p:sp>
        <p:sp>
          <p:nvSpPr>
            <p:cNvPr name="TextBox 14" id="14"/>
            <p:cNvSpPr txBox="true"/>
            <p:nvPr/>
          </p:nvSpPr>
          <p:spPr>
            <a:xfrm>
              <a:off x="0" y="-57150"/>
              <a:ext cx="1194880" cy="405736"/>
            </a:xfrm>
            <a:prstGeom prst="rect">
              <a:avLst/>
            </a:prstGeom>
          </p:spPr>
          <p:txBody>
            <a:bodyPr anchor="ctr" rtlCol="false" tIns="50800" lIns="50800" bIns="50800" rIns="50800"/>
            <a:lstStyle/>
            <a:p>
              <a:pPr algn="ctr">
                <a:lnSpc>
                  <a:spcPts val="2382"/>
                </a:lnSpc>
              </a:pPr>
            </a:p>
          </p:txBody>
        </p:sp>
      </p:grpSp>
      <p:sp>
        <p:nvSpPr>
          <p:cNvPr name="TextBox 15" id="15"/>
          <p:cNvSpPr txBox="true"/>
          <p:nvPr/>
        </p:nvSpPr>
        <p:spPr>
          <a:xfrm rot="-211364">
            <a:off x="1548152" y="1408016"/>
            <a:ext cx="3685834" cy="741680"/>
          </a:xfrm>
          <a:prstGeom prst="rect">
            <a:avLst/>
          </a:prstGeom>
        </p:spPr>
        <p:txBody>
          <a:bodyPr anchor="t" rtlCol="false" tIns="0" lIns="0" bIns="0" rIns="0">
            <a:spAutoFit/>
          </a:bodyPr>
          <a:lstStyle/>
          <a:p>
            <a:pPr algn="l">
              <a:lnSpc>
                <a:spcPts val="2860"/>
              </a:lnSpc>
            </a:pPr>
            <a:r>
              <a:rPr lang="en-US" sz="2000">
                <a:solidFill>
                  <a:srgbClr val="00577D"/>
                </a:solidFill>
                <a:latin typeface="Scripter"/>
                <a:ea typeface="Scripter"/>
                <a:cs typeface="Scripter"/>
                <a:sym typeface="Scripter"/>
              </a:rPr>
              <a:t>Mon rôle de coopérateur,</a:t>
            </a:r>
          </a:p>
          <a:p>
            <a:pPr algn="l" marL="0" indent="0" lvl="0">
              <a:lnSpc>
                <a:spcPts val="2860"/>
              </a:lnSpc>
            </a:pPr>
            <a:r>
              <a:rPr lang="en-US" sz="2000">
                <a:solidFill>
                  <a:srgbClr val="00577D"/>
                </a:solidFill>
                <a:latin typeface="Scripter"/>
                <a:ea typeface="Scripter"/>
                <a:cs typeface="Scripter"/>
                <a:sym typeface="Scripter"/>
              </a:rPr>
              <a:t>c’est de...</a:t>
            </a:r>
          </a:p>
        </p:txBody>
      </p:sp>
      <p:sp>
        <p:nvSpPr>
          <p:cNvPr name="Freeform 16" id="16"/>
          <p:cNvSpPr/>
          <p:nvPr/>
        </p:nvSpPr>
        <p:spPr>
          <a:xfrm flipH="false" flipV="false" rot="0">
            <a:off x="711790" y="2966074"/>
            <a:ext cx="214050" cy="214050"/>
          </a:xfrm>
          <a:custGeom>
            <a:avLst/>
            <a:gdLst/>
            <a:ahLst/>
            <a:cxnLst/>
            <a:rect r="r" b="b" t="t" l="l"/>
            <a:pathLst>
              <a:path h="214050" w="214050">
                <a:moveTo>
                  <a:pt x="0" y="0"/>
                </a:moveTo>
                <a:lnTo>
                  <a:pt x="214050" y="0"/>
                </a:lnTo>
                <a:lnTo>
                  <a:pt x="214050" y="214050"/>
                </a:lnTo>
                <a:lnTo>
                  <a:pt x="0" y="21405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17" id="17"/>
          <p:cNvSpPr/>
          <p:nvPr/>
        </p:nvSpPr>
        <p:spPr>
          <a:xfrm flipH="false" flipV="false" rot="0">
            <a:off x="711790" y="3598137"/>
            <a:ext cx="214050" cy="214050"/>
          </a:xfrm>
          <a:custGeom>
            <a:avLst/>
            <a:gdLst/>
            <a:ahLst/>
            <a:cxnLst/>
            <a:rect r="r" b="b" t="t" l="l"/>
            <a:pathLst>
              <a:path h="214050" w="214050">
                <a:moveTo>
                  <a:pt x="0" y="0"/>
                </a:moveTo>
                <a:lnTo>
                  <a:pt x="214050" y="0"/>
                </a:lnTo>
                <a:lnTo>
                  <a:pt x="214050" y="214050"/>
                </a:lnTo>
                <a:lnTo>
                  <a:pt x="0" y="21405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18" id="18"/>
          <p:cNvSpPr/>
          <p:nvPr/>
        </p:nvSpPr>
        <p:spPr>
          <a:xfrm flipH="false" flipV="false" rot="0">
            <a:off x="711790" y="4445037"/>
            <a:ext cx="214050" cy="214050"/>
          </a:xfrm>
          <a:custGeom>
            <a:avLst/>
            <a:gdLst/>
            <a:ahLst/>
            <a:cxnLst/>
            <a:rect r="r" b="b" t="t" l="l"/>
            <a:pathLst>
              <a:path h="214050" w="214050">
                <a:moveTo>
                  <a:pt x="0" y="0"/>
                </a:moveTo>
                <a:lnTo>
                  <a:pt x="214050" y="0"/>
                </a:lnTo>
                <a:lnTo>
                  <a:pt x="214050" y="214050"/>
                </a:lnTo>
                <a:lnTo>
                  <a:pt x="0" y="21405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19" id="19"/>
          <p:cNvSpPr/>
          <p:nvPr/>
        </p:nvSpPr>
        <p:spPr>
          <a:xfrm flipH="false" flipV="false" rot="0">
            <a:off x="711790" y="2559424"/>
            <a:ext cx="214050" cy="214050"/>
          </a:xfrm>
          <a:custGeom>
            <a:avLst/>
            <a:gdLst/>
            <a:ahLst/>
            <a:cxnLst/>
            <a:rect r="r" b="b" t="t" l="l"/>
            <a:pathLst>
              <a:path h="214050" w="214050">
                <a:moveTo>
                  <a:pt x="0" y="0"/>
                </a:moveTo>
                <a:lnTo>
                  <a:pt x="214050" y="0"/>
                </a:lnTo>
                <a:lnTo>
                  <a:pt x="214050" y="214050"/>
                </a:lnTo>
                <a:lnTo>
                  <a:pt x="0" y="21405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grpSp>
        <p:nvGrpSpPr>
          <p:cNvPr name="Group 20" id="20"/>
          <p:cNvGrpSpPr/>
          <p:nvPr/>
        </p:nvGrpSpPr>
        <p:grpSpPr>
          <a:xfrm rot="0">
            <a:off x="1230637" y="6231102"/>
            <a:ext cx="6055150" cy="2869644"/>
            <a:chOff x="0" y="0"/>
            <a:chExt cx="2170029" cy="1028416"/>
          </a:xfrm>
        </p:grpSpPr>
        <p:sp>
          <p:nvSpPr>
            <p:cNvPr name="Freeform 21" id="21"/>
            <p:cNvSpPr/>
            <p:nvPr/>
          </p:nvSpPr>
          <p:spPr>
            <a:xfrm flipH="false" flipV="false" rot="0">
              <a:off x="0" y="0"/>
              <a:ext cx="2170029" cy="1028416"/>
            </a:xfrm>
            <a:custGeom>
              <a:avLst/>
              <a:gdLst/>
              <a:ahLst/>
              <a:cxnLst/>
              <a:rect r="r" b="b" t="t" l="l"/>
              <a:pathLst>
                <a:path h="1028416" w="2170029">
                  <a:moveTo>
                    <a:pt x="14064" y="0"/>
                  </a:moveTo>
                  <a:lnTo>
                    <a:pt x="2155965" y="0"/>
                  </a:lnTo>
                  <a:cubicBezTo>
                    <a:pt x="2163732" y="0"/>
                    <a:pt x="2170029" y="6297"/>
                    <a:pt x="2170029" y="14064"/>
                  </a:cubicBezTo>
                  <a:lnTo>
                    <a:pt x="2170029" y="1014351"/>
                  </a:lnTo>
                  <a:cubicBezTo>
                    <a:pt x="2170029" y="1018081"/>
                    <a:pt x="2168547" y="1021659"/>
                    <a:pt x="2165910" y="1024296"/>
                  </a:cubicBezTo>
                  <a:cubicBezTo>
                    <a:pt x="2163272" y="1026934"/>
                    <a:pt x="2159695" y="1028416"/>
                    <a:pt x="2155965" y="1028416"/>
                  </a:cubicBezTo>
                  <a:lnTo>
                    <a:pt x="14064" y="1028416"/>
                  </a:lnTo>
                  <a:cubicBezTo>
                    <a:pt x="6297" y="1028416"/>
                    <a:pt x="0" y="1022119"/>
                    <a:pt x="0" y="1014351"/>
                  </a:cubicBezTo>
                  <a:lnTo>
                    <a:pt x="0" y="14064"/>
                  </a:lnTo>
                  <a:cubicBezTo>
                    <a:pt x="0" y="10334"/>
                    <a:pt x="1482" y="6757"/>
                    <a:pt x="4119" y="4119"/>
                  </a:cubicBezTo>
                  <a:cubicBezTo>
                    <a:pt x="6757" y="1482"/>
                    <a:pt x="10334" y="0"/>
                    <a:pt x="14064" y="0"/>
                  </a:cubicBezTo>
                  <a:close/>
                </a:path>
              </a:pathLst>
            </a:custGeom>
            <a:solidFill>
              <a:srgbClr val="FFFCEF"/>
            </a:solidFill>
          </p:spPr>
        </p:sp>
        <p:sp>
          <p:nvSpPr>
            <p:cNvPr name="TextBox 22" id="22"/>
            <p:cNvSpPr txBox="true"/>
            <p:nvPr/>
          </p:nvSpPr>
          <p:spPr>
            <a:xfrm>
              <a:off x="0" y="-57150"/>
              <a:ext cx="2170029" cy="1085566"/>
            </a:xfrm>
            <a:prstGeom prst="rect">
              <a:avLst/>
            </a:prstGeom>
          </p:spPr>
          <p:txBody>
            <a:bodyPr anchor="ctr" rtlCol="false" tIns="50800" lIns="50800" bIns="50800" rIns="50800"/>
            <a:lstStyle/>
            <a:p>
              <a:pPr algn="ctr">
                <a:lnSpc>
                  <a:spcPts val="2382"/>
                </a:lnSpc>
              </a:pPr>
            </a:p>
          </p:txBody>
        </p:sp>
      </p:grpSp>
      <p:sp>
        <p:nvSpPr>
          <p:cNvPr name="Freeform 23" id="23"/>
          <p:cNvSpPr/>
          <p:nvPr/>
        </p:nvSpPr>
        <p:spPr>
          <a:xfrm flipH="false" flipV="false" rot="0">
            <a:off x="1578486" y="7337816"/>
            <a:ext cx="214050" cy="214050"/>
          </a:xfrm>
          <a:custGeom>
            <a:avLst/>
            <a:gdLst/>
            <a:ahLst/>
            <a:cxnLst/>
            <a:rect r="r" b="b" t="t" l="l"/>
            <a:pathLst>
              <a:path h="214050" w="214050">
                <a:moveTo>
                  <a:pt x="0" y="0"/>
                </a:moveTo>
                <a:lnTo>
                  <a:pt x="214050" y="0"/>
                </a:lnTo>
                <a:lnTo>
                  <a:pt x="214050" y="214050"/>
                </a:lnTo>
                <a:lnTo>
                  <a:pt x="0" y="21405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24" id="24"/>
          <p:cNvSpPr/>
          <p:nvPr/>
        </p:nvSpPr>
        <p:spPr>
          <a:xfrm flipH="false" flipV="false" rot="0">
            <a:off x="1578486" y="6933266"/>
            <a:ext cx="214050" cy="214050"/>
          </a:xfrm>
          <a:custGeom>
            <a:avLst/>
            <a:gdLst/>
            <a:ahLst/>
            <a:cxnLst/>
            <a:rect r="r" b="b" t="t" l="l"/>
            <a:pathLst>
              <a:path h="214050" w="214050">
                <a:moveTo>
                  <a:pt x="0" y="0"/>
                </a:moveTo>
                <a:lnTo>
                  <a:pt x="214050" y="0"/>
                </a:lnTo>
                <a:lnTo>
                  <a:pt x="214050" y="214050"/>
                </a:lnTo>
                <a:lnTo>
                  <a:pt x="0" y="21405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grpSp>
        <p:nvGrpSpPr>
          <p:cNvPr name="Group 25" id="25"/>
          <p:cNvGrpSpPr/>
          <p:nvPr/>
        </p:nvGrpSpPr>
        <p:grpSpPr>
          <a:xfrm rot="225978">
            <a:off x="2853379" y="9336952"/>
            <a:ext cx="4476065" cy="1010171"/>
            <a:chOff x="0" y="0"/>
            <a:chExt cx="1604121" cy="362022"/>
          </a:xfrm>
        </p:grpSpPr>
        <p:sp>
          <p:nvSpPr>
            <p:cNvPr name="Freeform 26" id="26"/>
            <p:cNvSpPr/>
            <p:nvPr/>
          </p:nvSpPr>
          <p:spPr>
            <a:xfrm flipH="false" flipV="false" rot="0">
              <a:off x="0" y="0"/>
              <a:ext cx="1604121" cy="362022"/>
            </a:xfrm>
            <a:custGeom>
              <a:avLst/>
              <a:gdLst/>
              <a:ahLst/>
              <a:cxnLst/>
              <a:rect r="r" b="b" t="t" l="l"/>
              <a:pathLst>
                <a:path h="362022" w="1604121">
                  <a:moveTo>
                    <a:pt x="19026" y="0"/>
                  </a:moveTo>
                  <a:lnTo>
                    <a:pt x="1585095" y="0"/>
                  </a:lnTo>
                  <a:cubicBezTo>
                    <a:pt x="1590141" y="0"/>
                    <a:pt x="1594980" y="2005"/>
                    <a:pt x="1598548" y="5573"/>
                  </a:cubicBezTo>
                  <a:cubicBezTo>
                    <a:pt x="1602116" y="9141"/>
                    <a:pt x="1604121" y="13980"/>
                    <a:pt x="1604121" y="19026"/>
                  </a:cubicBezTo>
                  <a:lnTo>
                    <a:pt x="1604121" y="342997"/>
                  </a:lnTo>
                  <a:cubicBezTo>
                    <a:pt x="1604121" y="348043"/>
                    <a:pt x="1602116" y="352882"/>
                    <a:pt x="1598548" y="356450"/>
                  </a:cubicBezTo>
                  <a:cubicBezTo>
                    <a:pt x="1594980" y="360018"/>
                    <a:pt x="1590141" y="362022"/>
                    <a:pt x="1585095" y="362022"/>
                  </a:cubicBezTo>
                  <a:lnTo>
                    <a:pt x="19026" y="362022"/>
                  </a:lnTo>
                  <a:cubicBezTo>
                    <a:pt x="13980" y="362022"/>
                    <a:pt x="9141" y="360018"/>
                    <a:pt x="5573" y="356450"/>
                  </a:cubicBezTo>
                  <a:cubicBezTo>
                    <a:pt x="2005" y="352882"/>
                    <a:pt x="0" y="348043"/>
                    <a:pt x="0" y="342997"/>
                  </a:cubicBezTo>
                  <a:lnTo>
                    <a:pt x="0" y="19026"/>
                  </a:lnTo>
                  <a:cubicBezTo>
                    <a:pt x="0" y="13980"/>
                    <a:pt x="2005" y="9141"/>
                    <a:pt x="5573" y="5573"/>
                  </a:cubicBezTo>
                  <a:cubicBezTo>
                    <a:pt x="9141" y="2005"/>
                    <a:pt x="13980" y="0"/>
                    <a:pt x="19026" y="0"/>
                  </a:cubicBezTo>
                  <a:close/>
                </a:path>
              </a:pathLst>
            </a:custGeom>
            <a:solidFill>
              <a:srgbClr val="00577D"/>
            </a:solidFill>
          </p:spPr>
        </p:sp>
        <p:sp>
          <p:nvSpPr>
            <p:cNvPr name="TextBox 27" id="27"/>
            <p:cNvSpPr txBox="true"/>
            <p:nvPr/>
          </p:nvSpPr>
          <p:spPr>
            <a:xfrm>
              <a:off x="0" y="-57150"/>
              <a:ext cx="1604121" cy="419172"/>
            </a:xfrm>
            <a:prstGeom prst="rect">
              <a:avLst/>
            </a:prstGeom>
          </p:spPr>
          <p:txBody>
            <a:bodyPr anchor="ctr" rtlCol="false" tIns="50800" lIns="50800" bIns="50800" rIns="50800"/>
            <a:lstStyle/>
            <a:p>
              <a:pPr algn="ctr">
                <a:lnSpc>
                  <a:spcPts val="2382"/>
                </a:lnSpc>
              </a:pPr>
            </a:p>
          </p:txBody>
        </p:sp>
      </p:grpSp>
      <p:sp>
        <p:nvSpPr>
          <p:cNvPr name="TextBox 28" id="28"/>
          <p:cNvSpPr txBox="true"/>
          <p:nvPr/>
        </p:nvSpPr>
        <p:spPr>
          <a:xfrm rot="217499">
            <a:off x="3078689" y="9575682"/>
            <a:ext cx="5010722" cy="576453"/>
          </a:xfrm>
          <a:prstGeom prst="rect">
            <a:avLst/>
          </a:prstGeom>
        </p:spPr>
        <p:txBody>
          <a:bodyPr anchor="t" rtlCol="false" tIns="0" lIns="0" bIns="0" rIns="0">
            <a:spAutoFit/>
          </a:bodyPr>
          <a:lstStyle/>
          <a:p>
            <a:pPr algn="l">
              <a:lnSpc>
                <a:spcPts val="2255"/>
              </a:lnSpc>
            </a:pPr>
            <a:r>
              <a:rPr lang="en-US" sz="1599">
                <a:solidFill>
                  <a:srgbClr val="FFFCEF"/>
                </a:solidFill>
                <a:latin typeface="Scripter"/>
                <a:ea typeface="Scripter"/>
                <a:cs typeface="Scripter"/>
                <a:sym typeface="Scripter"/>
              </a:rPr>
              <a:t>Ensemble,</a:t>
            </a:r>
            <a:r>
              <a:rPr lang="en-US" sz="1599">
                <a:solidFill>
                  <a:srgbClr val="FFFCEF"/>
                </a:solidFill>
                <a:latin typeface="Scripter"/>
                <a:ea typeface="Scripter"/>
                <a:cs typeface="Scripter"/>
                <a:sym typeface="Scripter"/>
              </a:rPr>
              <a:t> faisons de notre coopérative </a:t>
            </a:r>
          </a:p>
          <a:p>
            <a:pPr algn="l" marL="0" indent="0" lvl="0">
              <a:lnSpc>
                <a:spcPts val="2255"/>
              </a:lnSpc>
            </a:pPr>
            <a:r>
              <a:rPr lang="en-US" sz="1599">
                <a:solidFill>
                  <a:srgbClr val="FFFCEF"/>
                </a:solidFill>
                <a:latin typeface="Scripter"/>
                <a:ea typeface="Scripter"/>
                <a:cs typeface="Scripter"/>
                <a:sym typeface="Scripter"/>
              </a:rPr>
              <a:t>un lieu d’échange, de partage et de solidarité !</a:t>
            </a:r>
          </a:p>
        </p:txBody>
      </p:sp>
      <p:grpSp>
        <p:nvGrpSpPr>
          <p:cNvPr name="Group 29" id="29"/>
          <p:cNvGrpSpPr/>
          <p:nvPr/>
        </p:nvGrpSpPr>
        <p:grpSpPr>
          <a:xfrm rot="-184758">
            <a:off x="626429" y="5888807"/>
            <a:ext cx="3676994" cy="915446"/>
            <a:chOff x="0" y="0"/>
            <a:chExt cx="1317752" cy="328075"/>
          </a:xfrm>
        </p:grpSpPr>
        <p:sp>
          <p:nvSpPr>
            <p:cNvPr name="Freeform 30" id="30"/>
            <p:cNvSpPr/>
            <p:nvPr/>
          </p:nvSpPr>
          <p:spPr>
            <a:xfrm flipH="false" flipV="false" rot="0">
              <a:off x="0" y="0"/>
              <a:ext cx="1317752" cy="328075"/>
            </a:xfrm>
            <a:custGeom>
              <a:avLst/>
              <a:gdLst/>
              <a:ahLst/>
              <a:cxnLst/>
              <a:rect r="r" b="b" t="t" l="l"/>
              <a:pathLst>
                <a:path h="328075" w="1317752">
                  <a:moveTo>
                    <a:pt x="23161" y="0"/>
                  </a:moveTo>
                  <a:lnTo>
                    <a:pt x="1294591" y="0"/>
                  </a:lnTo>
                  <a:cubicBezTo>
                    <a:pt x="1300734" y="0"/>
                    <a:pt x="1306625" y="2440"/>
                    <a:pt x="1310968" y="6784"/>
                  </a:cubicBezTo>
                  <a:cubicBezTo>
                    <a:pt x="1315312" y="11127"/>
                    <a:pt x="1317752" y="17018"/>
                    <a:pt x="1317752" y="23161"/>
                  </a:cubicBezTo>
                  <a:lnTo>
                    <a:pt x="1317752" y="304914"/>
                  </a:lnTo>
                  <a:cubicBezTo>
                    <a:pt x="1317752" y="317706"/>
                    <a:pt x="1307382" y="328075"/>
                    <a:pt x="1294591" y="328075"/>
                  </a:cubicBezTo>
                  <a:lnTo>
                    <a:pt x="23161" y="328075"/>
                  </a:lnTo>
                  <a:cubicBezTo>
                    <a:pt x="17018" y="328075"/>
                    <a:pt x="11127" y="325635"/>
                    <a:pt x="6784" y="321291"/>
                  </a:cubicBezTo>
                  <a:cubicBezTo>
                    <a:pt x="2440" y="316948"/>
                    <a:pt x="0" y="311057"/>
                    <a:pt x="0" y="304914"/>
                  </a:cubicBezTo>
                  <a:lnTo>
                    <a:pt x="0" y="23161"/>
                  </a:lnTo>
                  <a:cubicBezTo>
                    <a:pt x="0" y="17018"/>
                    <a:pt x="2440" y="11127"/>
                    <a:pt x="6784" y="6784"/>
                  </a:cubicBezTo>
                  <a:cubicBezTo>
                    <a:pt x="11127" y="2440"/>
                    <a:pt x="17018" y="0"/>
                    <a:pt x="23161" y="0"/>
                  </a:cubicBezTo>
                  <a:close/>
                </a:path>
              </a:pathLst>
            </a:custGeom>
            <a:solidFill>
              <a:srgbClr val="FFD600"/>
            </a:solidFill>
          </p:spPr>
        </p:sp>
        <p:sp>
          <p:nvSpPr>
            <p:cNvPr name="TextBox 31" id="31"/>
            <p:cNvSpPr txBox="true"/>
            <p:nvPr/>
          </p:nvSpPr>
          <p:spPr>
            <a:xfrm>
              <a:off x="0" y="-57150"/>
              <a:ext cx="1317752" cy="385225"/>
            </a:xfrm>
            <a:prstGeom prst="rect">
              <a:avLst/>
            </a:prstGeom>
          </p:spPr>
          <p:txBody>
            <a:bodyPr anchor="ctr" rtlCol="false" tIns="50800" lIns="50800" bIns="50800" rIns="50800"/>
            <a:lstStyle/>
            <a:p>
              <a:pPr algn="ctr">
                <a:lnSpc>
                  <a:spcPts val="2382"/>
                </a:lnSpc>
              </a:pPr>
            </a:p>
          </p:txBody>
        </p:sp>
      </p:grpSp>
      <p:sp>
        <p:nvSpPr>
          <p:cNvPr name="TextBox 32" id="32"/>
          <p:cNvSpPr txBox="true"/>
          <p:nvPr/>
        </p:nvSpPr>
        <p:spPr>
          <a:xfrm rot="-211364">
            <a:off x="777086" y="5990334"/>
            <a:ext cx="3970437" cy="617093"/>
          </a:xfrm>
          <a:prstGeom prst="rect">
            <a:avLst/>
          </a:prstGeom>
        </p:spPr>
        <p:txBody>
          <a:bodyPr anchor="t" rtlCol="false" tIns="0" lIns="0" bIns="0" rIns="0">
            <a:spAutoFit/>
          </a:bodyPr>
          <a:lstStyle/>
          <a:p>
            <a:pPr algn="l">
              <a:lnSpc>
                <a:spcPts val="2002"/>
              </a:lnSpc>
            </a:pPr>
            <a:r>
              <a:rPr lang="en-US" sz="1400">
                <a:solidFill>
                  <a:srgbClr val="00577D"/>
                </a:solidFill>
                <a:latin typeface="Scripter"/>
                <a:ea typeface="Scripter"/>
                <a:cs typeface="Scripter"/>
                <a:sym typeface="Scripter"/>
              </a:rPr>
              <a:t>Pour me permettre de m’impliquer pleinement,</a:t>
            </a:r>
            <a:r>
              <a:rPr lang="en-US" sz="1400">
                <a:solidFill>
                  <a:srgbClr val="00577D"/>
                </a:solidFill>
                <a:latin typeface="Scripter"/>
                <a:ea typeface="Scripter"/>
                <a:cs typeface="Scripter"/>
                <a:sym typeface="Scripter"/>
              </a:rPr>
              <a:t> </a:t>
            </a:r>
          </a:p>
          <a:p>
            <a:pPr algn="l" marL="0" indent="0" lvl="0">
              <a:lnSpc>
                <a:spcPts val="2860"/>
              </a:lnSpc>
            </a:pPr>
            <a:r>
              <a:rPr lang="en-US" sz="2000">
                <a:solidFill>
                  <a:srgbClr val="00577D"/>
                </a:solidFill>
                <a:latin typeface="Scripter"/>
                <a:ea typeface="Scripter"/>
                <a:cs typeface="Scripter"/>
                <a:sym typeface="Scripter"/>
              </a:rPr>
              <a:t>La coop s’engage à…</a:t>
            </a:r>
          </a:p>
        </p:txBody>
      </p:sp>
      <p:sp>
        <p:nvSpPr>
          <p:cNvPr name="TextBox 33" id="33"/>
          <p:cNvSpPr txBox="true"/>
          <p:nvPr/>
        </p:nvSpPr>
        <p:spPr>
          <a:xfrm rot="0">
            <a:off x="1929074" y="6912116"/>
            <a:ext cx="5137542" cy="1811830"/>
          </a:xfrm>
          <a:prstGeom prst="rect">
            <a:avLst/>
          </a:prstGeom>
        </p:spPr>
        <p:txBody>
          <a:bodyPr anchor="t" rtlCol="false" tIns="0" lIns="0" bIns="0" rIns="0">
            <a:spAutoFit/>
          </a:bodyPr>
          <a:lstStyle/>
          <a:p>
            <a:pPr algn="l">
              <a:lnSpc>
                <a:spcPts val="1837"/>
              </a:lnSpc>
            </a:pPr>
            <a:r>
              <a:rPr lang="en-US" sz="1100" b="true">
                <a:solidFill>
                  <a:srgbClr val="00577D"/>
                </a:solidFill>
                <a:latin typeface="Mali Bold"/>
                <a:ea typeface="Mali Bold"/>
                <a:cs typeface="Mali Bold"/>
                <a:sym typeface="Mali Bold"/>
              </a:rPr>
              <a:t>Mieux </a:t>
            </a:r>
            <a:r>
              <a:rPr lang="en-US" sz="1100" b="true">
                <a:solidFill>
                  <a:srgbClr val="00A8D3"/>
                </a:solidFill>
                <a:latin typeface="Mali Bold"/>
                <a:ea typeface="Mali Bold"/>
                <a:cs typeface="Mali Bold"/>
                <a:sym typeface="Mali Bold"/>
              </a:rPr>
              <a:t>m’informer</a:t>
            </a:r>
          </a:p>
          <a:p>
            <a:pPr algn="l">
              <a:lnSpc>
                <a:spcPts val="1336"/>
              </a:lnSpc>
            </a:pPr>
          </a:p>
          <a:p>
            <a:pPr algn="l">
              <a:lnSpc>
                <a:spcPts val="1837"/>
              </a:lnSpc>
            </a:pPr>
            <a:r>
              <a:rPr lang="en-US" sz="1100" b="true">
                <a:solidFill>
                  <a:srgbClr val="00577D"/>
                </a:solidFill>
                <a:latin typeface="Mali Bold"/>
                <a:ea typeface="Mali Bold"/>
                <a:cs typeface="Mali Bold"/>
                <a:sym typeface="Mali Bold"/>
              </a:rPr>
              <a:t>Me demander régulièrement </a:t>
            </a:r>
            <a:r>
              <a:rPr lang="en-US" sz="1100" b="true">
                <a:solidFill>
                  <a:srgbClr val="00A8D3"/>
                </a:solidFill>
                <a:latin typeface="Mali Bold"/>
                <a:ea typeface="Mali Bold"/>
                <a:cs typeface="Mali Bold"/>
                <a:sym typeface="Mali Bold"/>
              </a:rPr>
              <a:t>mon avis</a:t>
            </a:r>
          </a:p>
          <a:p>
            <a:pPr algn="l">
              <a:lnSpc>
                <a:spcPts val="1336"/>
              </a:lnSpc>
            </a:pPr>
          </a:p>
          <a:p>
            <a:pPr algn="l">
              <a:lnSpc>
                <a:spcPts val="1837"/>
              </a:lnSpc>
            </a:pPr>
            <a:r>
              <a:rPr lang="en-US" sz="1100" b="true">
                <a:solidFill>
                  <a:srgbClr val="00577D"/>
                </a:solidFill>
                <a:latin typeface="Mali Bold"/>
                <a:ea typeface="Mali Bold"/>
                <a:cs typeface="Mali Bold"/>
                <a:sym typeface="Mali Bold"/>
              </a:rPr>
              <a:t>Venir à ma </a:t>
            </a:r>
            <a:r>
              <a:rPr lang="en-US" sz="1100" b="true">
                <a:solidFill>
                  <a:srgbClr val="00A8D3"/>
                </a:solidFill>
                <a:latin typeface="Mali Bold"/>
                <a:ea typeface="Mali Bold"/>
                <a:cs typeface="Mali Bold"/>
                <a:sym typeface="Mali Bold"/>
              </a:rPr>
              <a:t>rencontre</a:t>
            </a:r>
          </a:p>
          <a:p>
            <a:pPr algn="l">
              <a:lnSpc>
                <a:spcPts val="1336"/>
              </a:lnSpc>
            </a:pPr>
          </a:p>
          <a:p>
            <a:pPr algn="l">
              <a:lnSpc>
                <a:spcPts val="1837"/>
              </a:lnSpc>
            </a:pPr>
            <a:r>
              <a:rPr lang="en-US" sz="1100" b="true">
                <a:solidFill>
                  <a:srgbClr val="00577D"/>
                </a:solidFill>
                <a:latin typeface="Mali Bold"/>
                <a:ea typeface="Mali Bold"/>
                <a:cs typeface="Mali Bold"/>
                <a:sym typeface="Mali Bold"/>
              </a:rPr>
              <a:t>Me proposer des </a:t>
            </a:r>
            <a:r>
              <a:rPr lang="en-US" sz="1100" b="true">
                <a:solidFill>
                  <a:srgbClr val="00A8D3"/>
                </a:solidFill>
                <a:latin typeface="Mali Bold"/>
                <a:ea typeface="Mali Bold"/>
                <a:cs typeface="Mali Bold"/>
                <a:sym typeface="Mali Bold"/>
              </a:rPr>
              <a:t>évènements </a:t>
            </a:r>
            <a:r>
              <a:rPr lang="en-US" sz="1100" b="true">
                <a:solidFill>
                  <a:srgbClr val="00577D"/>
                </a:solidFill>
                <a:latin typeface="Mali Bold"/>
                <a:ea typeface="Mali Bold"/>
                <a:cs typeface="Mali Bold"/>
                <a:sym typeface="Mali Bold"/>
              </a:rPr>
              <a:t>fédérateurs</a:t>
            </a:r>
          </a:p>
          <a:p>
            <a:pPr algn="l">
              <a:lnSpc>
                <a:spcPts val="1336"/>
              </a:lnSpc>
            </a:pPr>
          </a:p>
          <a:p>
            <a:pPr algn="l">
              <a:lnSpc>
                <a:spcPts val="1837"/>
              </a:lnSpc>
            </a:pPr>
            <a:r>
              <a:rPr lang="en-US" sz="1100" b="true">
                <a:solidFill>
                  <a:srgbClr val="00577D"/>
                </a:solidFill>
                <a:latin typeface="Mali Bold"/>
                <a:ea typeface="Mali Bold"/>
                <a:cs typeface="Mali Bold"/>
                <a:sym typeface="Mali Bold"/>
              </a:rPr>
              <a:t>Et bien entendu, faire tout son possible en termes de </a:t>
            </a:r>
            <a:r>
              <a:rPr lang="en-US" sz="1100" b="true">
                <a:solidFill>
                  <a:srgbClr val="00A8D3"/>
                </a:solidFill>
                <a:latin typeface="Mali Bold"/>
                <a:ea typeface="Mali Bold"/>
                <a:cs typeface="Mali Bold"/>
                <a:sym typeface="Mali Bold"/>
              </a:rPr>
              <a:t>qualité de service </a:t>
            </a:r>
          </a:p>
        </p:txBody>
      </p:sp>
      <p:sp>
        <p:nvSpPr>
          <p:cNvPr name="Freeform 34" id="34"/>
          <p:cNvSpPr/>
          <p:nvPr/>
        </p:nvSpPr>
        <p:spPr>
          <a:xfrm flipH="false" flipV="false" rot="0">
            <a:off x="1578486" y="7739581"/>
            <a:ext cx="214050" cy="214050"/>
          </a:xfrm>
          <a:custGeom>
            <a:avLst/>
            <a:gdLst/>
            <a:ahLst/>
            <a:cxnLst/>
            <a:rect r="r" b="b" t="t" l="l"/>
            <a:pathLst>
              <a:path h="214050" w="214050">
                <a:moveTo>
                  <a:pt x="0" y="0"/>
                </a:moveTo>
                <a:lnTo>
                  <a:pt x="214050" y="0"/>
                </a:lnTo>
                <a:lnTo>
                  <a:pt x="214050" y="214050"/>
                </a:lnTo>
                <a:lnTo>
                  <a:pt x="0" y="21405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35" id="35"/>
          <p:cNvSpPr/>
          <p:nvPr/>
        </p:nvSpPr>
        <p:spPr>
          <a:xfrm flipH="false" flipV="false" rot="0">
            <a:off x="1578486" y="8144131"/>
            <a:ext cx="214050" cy="214050"/>
          </a:xfrm>
          <a:custGeom>
            <a:avLst/>
            <a:gdLst/>
            <a:ahLst/>
            <a:cxnLst/>
            <a:rect r="r" b="b" t="t" l="l"/>
            <a:pathLst>
              <a:path h="214050" w="214050">
                <a:moveTo>
                  <a:pt x="0" y="0"/>
                </a:moveTo>
                <a:lnTo>
                  <a:pt x="214050" y="0"/>
                </a:lnTo>
                <a:lnTo>
                  <a:pt x="214050" y="214050"/>
                </a:lnTo>
                <a:lnTo>
                  <a:pt x="0" y="21405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36" id="36"/>
          <p:cNvSpPr/>
          <p:nvPr/>
        </p:nvSpPr>
        <p:spPr>
          <a:xfrm flipH="false" flipV="false" rot="0">
            <a:off x="1578486" y="8509896"/>
            <a:ext cx="214050" cy="214050"/>
          </a:xfrm>
          <a:custGeom>
            <a:avLst/>
            <a:gdLst/>
            <a:ahLst/>
            <a:cxnLst/>
            <a:rect r="r" b="b" t="t" l="l"/>
            <a:pathLst>
              <a:path h="214050" w="214050">
                <a:moveTo>
                  <a:pt x="0" y="0"/>
                </a:moveTo>
                <a:lnTo>
                  <a:pt x="214050" y="0"/>
                </a:lnTo>
                <a:lnTo>
                  <a:pt x="214050" y="214050"/>
                </a:lnTo>
                <a:lnTo>
                  <a:pt x="0" y="21405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DAGX2tEZ-lo</dc:identifier>
  <dcterms:modified xsi:type="dcterms:W3CDTF">2011-08-01T06:04:30Z</dcterms:modified>
  <cp:revision>1</cp:revision>
  <dc:title>Charte du coopérateur - Affiche</dc:title>
</cp:coreProperties>
</file>